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sldIdLst>
    <p:sldId id="258" r:id="rId2"/>
    <p:sldId id="256" r:id="rId3"/>
    <p:sldId id="259" r:id="rId4"/>
    <p:sldId id="276" r:id="rId5"/>
    <p:sldId id="297" r:id="rId6"/>
    <p:sldId id="305" r:id="rId7"/>
    <p:sldId id="281" r:id="rId8"/>
    <p:sldId id="284" r:id="rId9"/>
    <p:sldId id="306" r:id="rId10"/>
    <p:sldId id="307" r:id="rId11"/>
    <p:sldId id="308" r:id="rId12"/>
    <p:sldId id="280" r:id="rId13"/>
    <p:sldId id="287" r:id="rId14"/>
    <p:sldId id="309" r:id="rId15"/>
    <p:sldId id="310" r:id="rId16"/>
    <p:sldId id="311" r:id="rId17"/>
    <p:sldId id="312" r:id="rId18"/>
    <p:sldId id="303" r:id="rId19"/>
    <p:sldId id="296" r:id="rId20"/>
    <p:sldId id="314" r:id="rId21"/>
    <p:sldId id="273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나눔바른고딕" panose="020B0603020101020101" pitchFamily="50" charset="-127"/>
      <p:regular r:id="rId28"/>
      <p:bold r:id="rId29"/>
    </p:embeddedFont>
    <p:embeddedFont>
      <p:font typeface="나눔바른고딕OTF Light" panose="02000303000000000000" pitchFamily="50" charset="-127"/>
      <p:regular r:id="rId30"/>
    </p:embeddedFont>
    <p:embeddedFont>
      <p:font typeface="맑은 고딕" panose="020B0503020000020004" pitchFamily="50" charset="-127"/>
      <p:regular r:id="rId31"/>
      <p:bold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09B"/>
    <a:srgbClr val="F45681"/>
    <a:srgbClr val="3F3C38"/>
    <a:srgbClr val="0069B2"/>
    <a:srgbClr val="00A7DB"/>
    <a:srgbClr val="C9E6F8"/>
    <a:srgbClr val="232120"/>
    <a:srgbClr val="1B1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9679" autoAdjust="0"/>
  </p:normalViewPr>
  <p:slideViewPr>
    <p:cSldViewPr snapToGrid="0">
      <p:cViewPr varScale="1">
        <p:scale>
          <a:sx n="91" d="100"/>
          <a:sy n="91" d="100"/>
        </p:scale>
        <p:origin x="72" y="55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 showGuides="1">
      <p:cViewPr varScale="1">
        <p:scale>
          <a:sx n="99" d="100"/>
          <a:sy n="99" d="100"/>
        </p:scale>
        <p:origin x="1629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6AE40-8DC1-4615-8643-9313F59D98C4}" type="datetimeFigureOut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75E63-DB19-4BF7-92B2-5CFCB17A3D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606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6677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예방을 위한 홍보영상 만들기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사전 준비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다음으로는 성폭력 발생 시 도움을 받을 수 있는 기관을 찾아보고 하는 일을 알아보는 활동입니다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관련하여 도움을 받을 수 있는 기관 찾기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기관에서 하는 일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지원받을 수 있는 내용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신고할 때 필요한 것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준비할 것 등을 알아보고 활동지에 기록합니다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수업진행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TIP]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검색 기능을 갖춘 디지털 기기 보유 현황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활용 수준 등을 고려하여 </a:t>
            </a:r>
            <a:r>
              <a:rPr lang="ko-KR" altLang="en-US" sz="1200" kern="10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모둠별로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사용 디지털 기기 개수를 정해 준 뒤 모둠 내에서 서로 짝을 지어 알아보기 활동을 하는 것도 한 방법입니다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1]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6741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예방을 위한 홍보영상 만들기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사전 준비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단계에서는 친구들이 만든 영상을 시청하고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우리는 어떤 영상을 만들면 좋을지 생각해보는 활동입니다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영상을 함께 시청하고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영상의 어떤 점이 </a:t>
            </a:r>
            <a:r>
              <a:rPr lang="ko-KR" altLang="en-US" sz="1200" kern="10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좋은지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우리는 어떤 점을 더 고려하는 게 좋을지 자유롭게 이야기 나눕니다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ko-KR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 성평등 교육 영상 ‘성평등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오늘부터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!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나부터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!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’</a:t>
            </a:r>
            <a:b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https://bit.ly/3sehGJC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4330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6951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예방을 위한 홍보영상 만들기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제작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예방을 위한 홍보영상을 직접 제작해봅니다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영상을 제작하기에 앞서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영상을 제작하는 동안 모두가 평등한 관계에서 영상 제작이 이루어질 수 있도록 </a:t>
            </a:r>
            <a:r>
              <a:rPr lang="ko-KR" altLang="en-US" sz="1200" kern="10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모둠별로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약속을 정해봅시다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최소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5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가지의 약속을 함께 정한 후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돌아가며 발표합니다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 제작 시 </a:t>
            </a:r>
            <a:r>
              <a:rPr lang="ko-KR" altLang="en-US" sz="1200" kern="10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모둠별로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정한 약속문을 꼭 지켜야 함을 상기시키며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 제작을 시작합니다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44000" marR="0" lvl="0" indent="-4572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수업안내서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&lt;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중등 성인지 미디어 제작 교육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&gt;</a:t>
            </a:r>
            <a:b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한국양성평등교육진흥원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필름고모리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2019)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2]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>
              <a:lnSpc>
                <a:spcPct val="100000"/>
              </a:lnSpc>
            </a:pP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2165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예방을 위한 홍보영상 만들기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제작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홍보영상을 만들 때 가장 중요한 내용 구성에 대해 자세히 지도합니다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b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분량은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분 이내로 자유롭게 구성하되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기존 영상을 참고자료로 활용 할 수는 있으나 그대로 가져오는 것은 지양하도록 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10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모둠별로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홍보영상의 이후 활용 정도를 생각하여 직접 출연 여부도 결정해야 함을 설명합니다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토의를 시작하기 전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모둠마다 논의를 잘 진행하기 위해 사회자와 기록자를 뽑습니다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토의 과정에서 모둠 구성원 모두가 잘 참여할 수 있도록 독려합니다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먼저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구체적인 내용을 구성하기 전에 홍보영상의 분량과 방식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컨셉 등에 대해 이야기를 나누고 결정하도록 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학생들이 영상의 기술적 측면보다는 내용에 집중할 수 있도록 지도해야 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홍보영상 만들기 활동은 영상을 만들며 디지털 성폭력에 대한 내용을 자연스럽게 습득하고 예방의 중요성을 </a:t>
            </a:r>
            <a:r>
              <a:rPr lang="ko-KR" altLang="en-US" sz="1200" kern="10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체화하는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것에 의미가 있습니다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6045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예방을 위한 홍보영상 만들기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–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제작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예방 홍보 영상의 내용을 구체적으로 구성합니다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슬라이드에 적힌 것은 하나의 예시이며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모둠별로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설정한 방식과 컨셉에 맞춰 자유롭게 구성하면 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b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1]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에서 결정한 홍보영상에 들어갈 내용의 순서와 방식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목소리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출연하여 설명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사진으로 보여주기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그림으로 표현하기 등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을 정합니다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6168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00000"/>
              </a:lnSpc>
              <a:spcBef>
                <a:spcPts val="0"/>
              </a:spcBef>
              <a:tabLst>
                <a:tab pos="1172210" algn="l"/>
              </a:tabLst>
            </a:pP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</a:pP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예방을 위한 홍보영상 만들기 </a:t>
            </a: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– </a:t>
            </a: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제작</a:t>
            </a: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10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구성한 내용을 바탕으로 대본을 만들어 봅니다</a:t>
            </a: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endParaRPr lang="ko-KR" altLang="en-US" sz="1200" kern="10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홍보영상의 순서에 따라 설명</a:t>
            </a: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각 장면의 구체적 그림</a:t>
            </a: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대사를 작성합니다</a:t>
            </a: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endParaRPr lang="ko-KR" altLang="en-US" sz="1200" kern="10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준비해야 할 일을 정리해보고</a:t>
            </a: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모둠구성원이</a:t>
            </a: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역할</a:t>
            </a: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감독</a:t>
            </a: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촬영</a:t>
            </a: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출연</a:t>
            </a: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소품 만들기 등</a:t>
            </a: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을 나누어 맡습니다</a:t>
            </a: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altLang="ko-KR" sz="1200" kern="10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수업진행 </a:t>
            </a: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TIP]</a:t>
            </a:r>
            <a:endParaRPr lang="ko-KR" altLang="en-US" sz="1200" kern="10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내용의 수위와 적절성을 위해 대본 만들기 단계에서는 교사의 피드백 과정이 필요합니다</a:t>
            </a: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각 </a:t>
            </a:r>
            <a:r>
              <a:rPr lang="ko-KR" altLang="en-US" sz="1200" kern="10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</a:t>
            </a: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논의 과정을 잘 살펴보면서 중간 또는 마무리 단계에 교사가 개입하여 내용 검토와 의견을 줍니다</a:t>
            </a: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각 </a:t>
            </a:r>
            <a:r>
              <a:rPr lang="ko-KR" altLang="en-US" sz="1200" kern="10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</a:t>
            </a: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영상을 한 파일로 취합합니다</a:t>
            </a: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b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순서를 정하고</a:t>
            </a: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순서가 되면 나와서 영상 소개를 간단히 합니다</a:t>
            </a: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</a:pPr>
            <a:endParaRPr lang="en-US" altLang="ko-KR" sz="1200" kern="10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</a:pP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kern="10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3]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2852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예방을 위한 홍보영상 만들기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–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제작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대본에 맞게 준비하고 연습을 한 후 홍보영상 촬영을 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모둠별로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하나의 스마트폰으로 촬영을 하도록 지도합니다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b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교사는 편집 프로그램이 깔린 노트북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컴퓨터 등의 디지털 기기를 </a:t>
            </a:r>
            <a:r>
              <a:rPr lang="ko-KR" altLang="en-US" sz="1200" kern="10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모둠별로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하나씩 사용할 수 있도록 준비합니다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불가능한 경우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편집 프로그램이 깔린 컴퓨터 하나를 돌아가며 사용할 수 있도록 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6272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43192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5795561"/>
          </a:xfrm>
        </p:spPr>
        <p:txBody>
          <a:bodyPr/>
          <a:lstStyle/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 마무리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예방 홍보영상을 함께 봐요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모둠별로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제작한 홍보영상을 함께 보고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영상을 시청한 소감과 함께 만들어본 소감을 돌아가며 짧게 이야기 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소감 나누기 후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 반 홍보 영상의 활용방안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유튜브 올리기 등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에 대해 의논해 볼 수 있습니다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만약 유튜브에 올린다면 어떤 방식으로 올려야 할지 논의하는 과정 자체도 하나의 교육활동이 될 수 있습니다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.(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모두의 동의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주의해야 할 것 등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마지막으로 함께 만든 홍보영상을 다음의 체크리스트를 활용하여 점검해볼 수 있습니다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홍보영상 제작이 기술적 활용만으로 끝나는 것이 아니라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성인지 감수성과 디지털 성폭력 예방 실천의 내용을 </a:t>
            </a:r>
            <a:r>
              <a:rPr lang="ko-KR" altLang="en-US" sz="1200" kern="10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체화할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수 있도록 작업과정과 결과물을 검토해보기를 권장합니다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88000" marR="0" indent="-36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① 다양한 인물이 등장하는지 살펴봅니다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88000" marR="0" indent="-36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② 영상 속 캐릭터의 특성과 장점을 어떻게 묘사했는지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외모를 부각했다면 그 이유와 문제점을 살펴봅니다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88000" marR="0" indent="-36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③ 혹시 영상 속 캐릭터를 비현실적인 모습으로 그리지는 않았는지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카메라 앵글과 샷 사이즈는 어땠는지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혹시 누군가를 불쾌하게 만든 장면이 있는지 살펴봅니다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88000" marR="0" indent="-36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④ 여자라서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~,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남자라서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~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등 특정 성별을 고정하는 말을 사용했는지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색깔이나 외양으로 성별을 이분법적으로 표현하지는 않았는지 점검해봅니다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88000" marR="0" indent="-36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⑤ 영상 안에 혐오표현이나 다른 사람을 비하하는 장면이 나오는지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혹시라도 그런 경우가 있다면 그 장면이 꼭 들어가는 이유가 있는지 살펴봅니다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88000" marR="0" indent="-36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⑥ 함께 영상을 제작하면서 자신이 디지털 성폭력 예방 홍보영상 제작자로서 어떤 역할을 했는지 고민해봅니다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이러한 점검은 다른 사람을 비난하기 위한 목적이 아님을 상기시키고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긍정적인 지적과 잘 했던 점을 구체적으로 생각하고 함께 격려할 수 있는 환경을 만드는 것을 목표로 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수업안내서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&lt;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중등 성인지 미디어 제작 교육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&gt;</a:t>
            </a:r>
            <a:b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한국양성평등교육진흥원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필름고모리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2019)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4]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>
              <a:lnSpc>
                <a:spcPct val="100000"/>
              </a:lnSpc>
            </a:pP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21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5321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 마무리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예방 홍보영상을 함께 봐요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사회를 살아가는 성숙한 시민은 성인지 감수성과 타인을 존중하는 관점에서 디지털 기술과 문화적 특성을 비판적으로 이해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활용하고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예방을 위해 적극적으로 실천하는 사람임을 강조하며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수업을 마무리 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2209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2064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ko-KR" sz="1200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학습목표</a:t>
            </a:r>
            <a:r>
              <a:rPr lang="en-US" altLang="ko-KR" sz="1200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  <a:endParaRPr lang="ko-KR" altLang="en-US" sz="1200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163830" marR="0" indent="-16383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200" kern="100" spc="1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성폭력의 피해 상담</a:t>
            </a:r>
            <a:r>
              <a:rPr lang="en-US" altLang="ko-KR" sz="1200" kern="100" spc="1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kern="100" spc="1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신고 방법을 알고</a:t>
            </a:r>
            <a:r>
              <a:rPr lang="en-US" altLang="ko-KR" sz="1200" kern="100" spc="1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kern="100" spc="1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각 기관에서 하는 일을 설명할 수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171450" marR="0" indent="-17145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피해자의 친구로서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목격자로서 할 수 있는 일을 알 수 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163830" marR="0" indent="-16383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3. </a:t>
            </a:r>
            <a:r>
              <a:rPr lang="ko-KR" altLang="en-US" sz="1200" kern="100" spc="3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예방을 위한 홍보영상 만들기를 통해 디지털 성폭력 예방 방법을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모색할 수 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dirty="0">
              <a:solidFill>
                <a:schemeClr val="tx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692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8836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수업열기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예방을 위한 실천 약속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지난 차시 마무리 활동에서 학생들이 메모지에 쓴 디지털 성폭력 예방을 위한 실천 내용을 상기시키며 수업을 시작합니다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메모지의 내용을 비슷한 내용끼리 분류하며 정리하는 작업을 통해 몇 개의 문장을 만들어 우리 반만의 디지털 성폭력 예방을 위한 실천 약속을 완성합니다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>
              <a:lnSpc>
                <a:spcPct val="100000"/>
              </a:lnSpc>
            </a:pP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5004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수업열기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예방을 위한 실천 약속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정리된 ‘디지털 성폭력 예방을 위한 </a:t>
            </a:r>
            <a:r>
              <a:rPr lang="ko-KR" altLang="en-US" sz="1200" kern="10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실천’을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다 같이 읽고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이를 활용하여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분 이내 분량의 홍보영상을 만들어 보는 활동입니다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에서는 홍보영상을 위한 자료를 읽고 내용을 파악하고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에서는 </a:t>
            </a:r>
            <a:r>
              <a:rPr lang="ko-KR" altLang="en-US" sz="1200" kern="10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작업으로 영상에 들어갈 내용을 구성한 후 촬영까지 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마무리 활동으로 </a:t>
            </a:r>
            <a:r>
              <a:rPr lang="ko-KR" altLang="en-US" sz="1200" kern="10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모둠별로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완성된 홍보영상을 함께 보는 시간을 갖습니다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모둠을 구성하여 앉게 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8506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9616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예방을 위한 홍보영상 만들기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–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사전 준비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은 홍보영상의 내용을 구성하기 위한 </a:t>
            </a:r>
            <a:r>
              <a:rPr lang="ko-KR" altLang="en-US" sz="1200" kern="10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준비작업입니다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예방을 위한 홍보영상을 만들기 위해서는 기술적 측면보다 내용 구성이 아주 중요하다는 것을 설명합니다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내용 구성을 잘하기 위해서는 이번 활동을 위한 자료를 찾아보고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꼼꼼히 읽어가며 검토해야 한다는 것을 강조합니다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단계는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7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차시에서 학습했던 내용을 복습하며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성폭력이 무엇인지 생각해보는 활동입니다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1273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예방을 위한 홍보영상 만들기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사전 준비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단계는 디지털 성폭력 관련 자료를 읽으며 홍보영상에 들어갈 내용을 검토해 보는 시간입니다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제시된 자료들 외에도 최근에 나온 간단하게 읽기 좋은 자료가 있다면 첨부해도 좋습니다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먼저 다 읽은 학생이 있다면 홍보 영상에 들어가면 좋을 내용에 체크해보도록 합니다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성범죄 예방하는 슬기로운 학교생활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여성가족부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10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한국여성인권진흥원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2020)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성범죄 예방을 위한 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7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가지 안전수칙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여성가족부</a:t>
            </a:r>
            <a:r>
              <a:rPr lang="en-US" altLang="ko-KR" sz="1200" kern="10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2020)</a:t>
            </a:r>
            <a:endParaRPr lang="ko-KR" altLang="en-US" sz="1200" kern="10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747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기본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B7CD-FF78-440E-A66A-0D31D8D47113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473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관련 성취기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B7CD-FF78-440E-A66A-0D31D8D47113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F177BFD-0945-4BD4-A79A-9C4B017BCF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6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열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7D592CC-761E-4852-969E-AFC8365F36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BD85F03-6F99-4650-98A0-42C718270C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228" y="361937"/>
            <a:ext cx="2029972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2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ED7AB5A1-80F7-45B8-82C0-1436D0A24A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C873202-E077-4505-BCF8-906AE1D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269B6D0-A8F9-415A-BCA1-069F5CFA53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228" y="361937"/>
            <a:ext cx="2029972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0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4C4700CD-A924-4566-993F-A7ACAC7213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4362351-C8E2-4852-83E1-166D5D46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67587F1-09B0-4952-B7A2-EAD191C15D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228" y="361937"/>
            <a:ext cx="2029972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24FA568D-B5CF-460A-B732-7DC062462B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8AC9190-5E76-414C-96C9-8C5F602F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84D1746-9B42-4E2C-AF99-74F0C6978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228" y="361937"/>
            <a:ext cx="2029972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 마무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AE8A1DFB-A835-4EFB-BD6C-CFF7585473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84D8B70-663A-4AA7-9F1B-384D3113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4CB4379-9742-417F-B3A2-4FDD143054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228" y="361937"/>
            <a:ext cx="2029972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50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참고 및 추가활동 자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42B67ABF-CAB7-40D5-A9E3-E4C29F1542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7C643ED-F935-49BE-8295-310610DE6B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88" y="2795321"/>
            <a:ext cx="8065024" cy="282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1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E851-F80A-43E7-8D12-E82B9B427BA4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9312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E7C77EB-9EBE-48E7-9A58-6125A458D1D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974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0" r:id="rId2"/>
    <p:sldLayoutId id="2147483662" r:id="rId3"/>
    <p:sldLayoutId id="2147483664" r:id="rId4"/>
    <p:sldLayoutId id="2147483665" r:id="rId5"/>
    <p:sldLayoutId id="2147483666" r:id="rId6"/>
    <p:sldLayoutId id="2147483668" r:id="rId7"/>
    <p:sldLayoutId id="2147483669" r:id="rId8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bit.ly/3sehGJC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AC90CF5-AA7C-4247-85C0-B62940683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20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6F10F6E-9CD2-4305-AA8C-6B568F59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10" name="슬라이드 번호 개체 틀 1">
            <a:extLst>
              <a:ext uri="{FF2B5EF4-FFF2-40B4-BE49-F238E27FC236}">
                <a16:creationId xmlns:a16="http://schemas.microsoft.com/office/drawing/2014/main" id="{2F2CD7E7-97EB-41EE-A521-60E209256A09}"/>
              </a:ext>
            </a:extLst>
          </p:cNvPr>
          <p:cNvSpPr txBox="1">
            <a:spLocks/>
          </p:cNvSpPr>
          <p:nvPr/>
        </p:nvSpPr>
        <p:spPr>
          <a:xfrm>
            <a:off x="6613418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C77EB-9EBE-48E7-9A58-6125A458D1D7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30D97F-B4AE-4DF5-866E-660BFA1B5068}"/>
              </a:ext>
            </a:extLst>
          </p:cNvPr>
          <p:cNvSpPr txBox="1"/>
          <p:nvPr/>
        </p:nvSpPr>
        <p:spPr>
          <a:xfrm>
            <a:off x="1509592" y="379867"/>
            <a:ext cx="4963218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예방을 위한 홍보영상 만들기 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사전 준비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7964750-D63B-4D1C-993C-80CAD4832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8" y="1344440"/>
            <a:ext cx="1792228" cy="84429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4D4DF16-52CD-4D84-835D-DB0513F65D14}"/>
              </a:ext>
            </a:extLst>
          </p:cNvPr>
          <p:cNvSpPr txBox="1"/>
          <p:nvPr/>
        </p:nvSpPr>
        <p:spPr>
          <a:xfrm>
            <a:off x="1427502" y="1315444"/>
            <a:ext cx="853118" cy="50398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단계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08D43D-53D8-4E1B-A833-8951231D1EF6}"/>
              </a:ext>
            </a:extLst>
          </p:cNvPr>
          <p:cNvSpPr txBox="1"/>
          <p:nvPr/>
        </p:nvSpPr>
        <p:spPr>
          <a:xfrm>
            <a:off x="2485475" y="1344440"/>
            <a:ext cx="3150222" cy="5283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알아보기</a:t>
            </a:r>
            <a:r>
              <a:rPr lang="en-US" altLang="ko-KR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찾기 활동</a:t>
            </a:r>
            <a:r>
              <a:rPr lang="en-US" altLang="ko-KR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28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6F130C93-C64A-4774-B91D-04CEAFA16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41" y="1128212"/>
            <a:ext cx="972314" cy="8534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250D6D-1D2F-4BDB-BB1F-83F996DBD070}"/>
              </a:ext>
            </a:extLst>
          </p:cNvPr>
          <p:cNvSpPr txBox="1"/>
          <p:nvPr/>
        </p:nvSpPr>
        <p:spPr>
          <a:xfrm>
            <a:off x="7851577" y="1186234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260D17A-0483-44FF-8377-4586D4C9B3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85" y="4860960"/>
            <a:ext cx="6452629" cy="117957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EDF8E9F-23D0-4F3E-946D-1AB339F96C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85" y="2149789"/>
            <a:ext cx="6452629" cy="118262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E9F8B02-A151-49F1-925F-38134185F6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85" y="3492029"/>
            <a:ext cx="6452629" cy="11826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8EAA59-071F-43CB-B638-4060C1687969}"/>
              </a:ext>
            </a:extLst>
          </p:cNvPr>
          <p:cNvSpPr txBox="1"/>
          <p:nvPr/>
        </p:nvSpPr>
        <p:spPr>
          <a:xfrm>
            <a:off x="1921079" y="2311350"/>
            <a:ext cx="2364750" cy="4154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600"/>
              </a:lnSpc>
            </a:pPr>
            <a:r>
              <a:rPr lang="ko-KR" altLang="en-US" sz="19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도움 받을 수 있는 기관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7B7617-0324-4A94-9B68-8B2836C5DE50}"/>
              </a:ext>
            </a:extLst>
          </p:cNvPr>
          <p:cNvSpPr txBox="1"/>
          <p:nvPr/>
        </p:nvSpPr>
        <p:spPr>
          <a:xfrm>
            <a:off x="1921079" y="3642785"/>
            <a:ext cx="1819729" cy="4154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600"/>
              </a:lnSpc>
            </a:pPr>
            <a:r>
              <a:rPr lang="ko-KR" altLang="en-US" sz="19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기관에서 하는 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3321F0-9CB4-400C-9997-C2104D1C7395}"/>
              </a:ext>
            </a:extLst>
          </p:cNvPr>
          <p:cNvSpPr txBox="1"/>
          <p:nvPr/>
        </p:nvSpPr>
        <p:spPr>
          <a:xfrm>
            <a:off x="1921079" y="5035251"/>
            <a:ext cx="1601721" cy="4154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600"/>
              </a:lnSpc>
            </a:pPr>
            <a:r>
              <a:rPr lang="ko-KR" altLang="en-US" sz="19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신고 시 준비물</a:t>
            </a:r>
          </a:p>
        </p:txBody>
      </p:sp>
    </p:spTree>
    <p:extLst>
      <p:ext uri="{BB962C8B-B14F-4D97-AF65-F5344CB8AC3E}">
        <p14:creationId xmlns:p14="http://schemas.microsoft.com/office/powerpoint/2010/main" val="1589581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6F10F6E-9CD2-4305-AA8C-6B568F59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10" name="슬라이드 번호 개체 틀 1">
            <a:extLst>
              <a:ext uri="{FF2B5EF4-FFF2-40B4-BE49-F238E27FC236}">
                <a16:creationId xmlns:a16="http://schemas.microsoft.com/office/drawing/2014/main" id="{2F2CD7E7-97EB-41EE-A521-60E209256A09}"/>
              </a:ext>
            </a:extLst>
          </p:cNvPr>
          <p:cNvSpPr txBox="1">
            <a:spLocks/>
          </p:cNvSpPr>
          <p:nvPr/>
        </p:nvSpPr>
        <p:spPr>
          <a:xfrm>
            <a:off x="6613418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C77EB-9EBE-48E7-9A58-6125A458D1D7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30D97F-B4AE-4DF5-866E-660BFA1B5068}"/>
              </a:ext>
            </a:extLst>
          </p:cNvPr>
          <p:cNvSpPr txBox="1"/>
          <p:nvPr/>
        </p:nvSpPr>
        <p:spPr>
          <a:xfrm>
            <a:off x="1509592" y="379867"/>
            <a:ext cx="4963218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예방을 위한 홍보영상 만들기 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사전 준비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7964750-D63B-4D1C-993C-80CAD4832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8" y="1344440"/>
            <a:ext cx="1792228" cy="84429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4D4DF16-52CD-4D84-835D-DB0513F65D14}"/>
              </a:ext>
            </a:extLst>
          </p:cNvPr>
          <p:cNvSpPr txBox="1"/>
          <p:nvPr/>
        </p:nvSpPr>
        <p:spPr>
          <a:xfrm>
            <a:off x="1427501" y="1315444"/>
            <a:ext cx="853119" cy="50398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단계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08D43D-53D8-4E1B-A833-8951231D1EF6}"/>
              </a:ext>
            </a:extLst>
          </p:cNvPr>
          <p:cNvSpPr txBox="1"/>
          <p:nvPr/>
        </p:nvSpPr>
        <p:spPr>
          <a:xfrm>
            <a:off x="2456466" y="1354448"/>
            <a:ext cx="4592924" cy="5283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친구들이 참여한 영상 시청하기</a:t>
            </a:r>
            <a:endParaRPr lang="ko-KR" altLang="en-US" sz="28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1DE78B3F-CCC8-4D9A-B810-65F79F68B9C6}"/>
              </a:ext>
            </a:extLst>
          </p:cNvPr>
          <p:cNvSpPr/>
          <p:nvPr/>
        </p:nvSpPr>
        <p:spPr>
          <a:xfrm>
            <a:off x="3648547" y="6122368"/>
            <a:ext cx="5108909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청소년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성평등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교육 영상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‘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성평등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오늘부터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!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나부터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!’&gt;(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96B055A4-0D9A-4DAB-A98B-12311036E2DC}"/>
              </a:ext>
            </a:extLst>
          </p:cNvPr>
          <p:cNvGrpSpPr/>
          <p:nvPr/>
        </p:nvGrpSpPr>
        <p:grpSpPr>
          <a:xfrm>
            <a:off x="2143307" y="2217733"/>
            <a:ext cx="5020066" cy="3581407"/>
            <a:chOff x="2143307" y="2217733"/>
            <a:chExt cx="5020066" cy="3581407"/>
          </a:xfrm>
        </p:grpSpPr>
        <p:pic>
          <p:nvPicPr>
            <p:cNvPr id="12" name="그림 11">
              <a:hlinkClick r:id="rId4"/>
              <a:extLst>
                <a:ext uri="{FF2B5EF4-FFF2-40B4-BE49-F238E27FC236}">
                  <a16:creationId xmlns:a16="http://schemas.microsoft.com/office/drawing/2014/main" id="{F566A307-86F7-4FA4-B13E-FB91E2F4D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3307" y="2217733"/>
              <a:ext cx="5020066" cy="3581407"/>
            </a:xfrm>
            <a:prstGeom prst="rect">
              <a:avLst/>
            </a:prstGeom>
          </p:spPr>
        </p:pic>
        <p:pic>
          <p:nvPicPr>
            <p:cNvPr id="8" name="그림 7">
              <a:hlinkClick r:id="rId4"/>
              <a:extLst>
                <a:ext uri="{FF2B5EF4-FFF2-40B4-BE49-F238E27FC236}">
                  <a16:creationId xmlns:a16="http://schemas.microsoft.com/office/drawing/2014/main" id="{B3D920B9-2481-4039-8812-4F904841B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0268" y="3895193"/>
              <a:ext cx="624841" cy="624841"/>
            </a:xfrm>
            <a:prstGeom prst="rect">
              <a:avLst/>
            </a:prstGeom>
          </p:spPr>
        </p:pic>
        <p:sp>
          <p:nvSpPr>
            <p:cNvPr id="16" name="직사각형 15">
              <a:hlinkClick r:id="rId4"/>
              <a:extLst>
                <a:ext uri="{FF2B5EF4-FFF2-40B4-BE49-F238E27FC236}">
                  <a16:creationId xmlns:a16="http://schemas.microsoft.com/office/drawing/2014/main" id="{8E443637-6362-4C5E-BF61-694480A1C955}"/>
                </a:ext>
              </a:extLst>
            </p:cNvPr>
            <p:cNvSpPr/>
            <p:nvPr/>
          </p:nvSpPr>
          <p:spPr>
            <a:xfrm>
              <a:off x="2928663" y="2732090"/>
              <a:ext cx="3615092" cy="9701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ko-KR" altLang="en-US" sz="24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청소년 </a:t>
              </a:r>
              <a:r>
                <a:rPr lang="ko-KR" altLang="en-US" sz="2400" b="1" dirty="0" err="1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성평등</a:t>
              </a:r>
              <a:r>
                <a:rPr lang="ko-KR" altLang="en-US" sz="24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교육 영상</a:t>
              </a:r>
              <a:endParaRPr lang="en-US" altLang="ko-KR" sz="24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>
                <a:lnSpc>
                  <a:spcPts val="3500"/>
                </a:lnSpc>
              </a:pPr>
              <a:r>
                <a:rPr lang="en-US" altLang="ko-KR" sz="24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‘</a:t>
              </a:r>
              <a:r>
                <a:rPr lang="ko-KR" altLang="en-US" sz="2400" b="1" dirty="0" err="1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성평등</a:t>
              </a:r>
              <a:r>
                <a:rPr lang="en-US" altLang="ko-KR" sz="24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24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오늘부터</a:t>
              </a:r>
              <a:r>
                <a:rPr lang="en-US" altLang="ko-KR" sz="24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! </a:t>
              </a:r>
              <a:r>
                <a:rPr lang="ko-KR" altLang="en-US" sz="24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나부터</a:t>
              </a:r>
              <a:r>
                <a:rPr lang="en-US" altLang="ko-KR" sz="24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!’</a:t>
              </a:r>
              <a:endParaRPr lang="ko-KR" alt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7869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12</a:t>
            </a:fld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FC9D95-C572-4850-8A72-0511A81D7C95}"/>
              </a:ext>
            </a:extLst>
          </p:cNvPr>
          <p:cNvSpPr txBox="1"/>
          <p:nvPr/>
        </p:nvSpPr>
        <p:spPr>
          <a:xfrm>
            <a:off x="1577633" y="2161450"/>
            <a:ext cx="5988732" cy="138499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4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예방을 위한</a:t>
            </a:r>
          </a:p>
          <a:p>
            <a:pPr algn="ctr"/>
            <a:r>
              <a:rPr lang="ko-KR" altLang="en-US" sz="4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홍보영상 만들기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B64B4C-E73A-48EB-89FA-87F148C279D5}"/>
              </a:ext>
            </a:extLst>
          </p:cNvPr>
          <p:cNvSpPr txBox="1"/>
          <p:nvPr/>
        </p:nvSpPr>
        <p:spPr>
          <a:xfrm>
            <a:off x="1577633" y="3659831"/>
            <a:ext cx="5988732" cy="9233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ko-KR" sz="5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5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제작</a:t>
            </a:r>
            <a:r>
              <a:rPr lang="en-US" altLang="ko-KR" sz="5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endParaRPr lang="ko-KR" altLang="en-US" sz="54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D9717F7-61C5-4D74-91BF-6837DF216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57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F5D7F39-35AA-444D-939F-6F9CF714F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6" y="1821294"/>
            <a:ext cx="7711456" cy="3877064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13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62EB3-1C91-4169-8B83-1BB39798FCB4}"/>
              </a:ext>
            </a:extLst>
          </p:cNvPr>
          <p:cNvSpPr txBox="1"/>
          <p:nvPr/>
        </p:nvSpPr>
        <p:spPr>
          <a:xfrm>
            <a:off x="1509592" y="379867"/>
            <a:ext cx="4527201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예방을 위한 홍보영상 만들기 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제작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FE1EDDD6-C0A0-4C0C-ABE9-823F6DCB83DC}"/>
              </a:ext>
            </a:extLst>
          </p:cNvPr>
          <p:cNvSpPr/>
          <p:nvPr/>
        </p:nvSpPr>
        <p:spPr>
          <a:xfrm>
            <a:off x="3621386" y="6140474"/>
            <a:ext cx="5136070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중등 성인지 미디어 제작 교육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필름고모리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 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4E0384-C4D6-4236-815B-3B0BAABE865B}"/>
              </a:ext>
            </a:extLst>
          </p:cNvPr>
          <p:cNvSpPr txBox="1"/>
          <p:nvPr/>
        </p:nvSpPr>
        <p:spPr>
          <a:xfrm>
            <a:off x="2454791" y="1169992"/>
            <a:ext cx="4732386" cy="51167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 제작 전</a:t>
            </a: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우리만의 약속을 정해요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2D1A1E-1BE0-4023-AD24-64220B58538C}"/>
              </a:ext>
            </a:extLst>
          </p:cNvPr>
          <p:cNvSpPr txBox="1"/>
          <p:nvPr/>
        </p:nvSpPr>
        <p:spPr>
          <a:xfrm>
            <a:off x="1619852" y="2242885"/>
            <a:ext cx="613996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6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상대방의 </a:t>
            </a:r>
            <a:r>
              <a:rPr lang="en-US" altLang="ko-KR" sz="16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'</a:t>
            </a:r>
            <a:r>
              <a:rPr lang="ko-KR" altLang="en-US" sz="16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동의</a:t>
            </a:r>
            <a:r>
              <a:rPr lang="en-US" altLang="ko-KR" sz="16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'</a:t>
            </a:r>
            <a:r>
              <a:rPr lang="ko-KR" altLang="en-US" sz="16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없이는 사진이나 영상을 절대로 촬영하지 않아야 합니다</a:t>
            </a:r>
            <a:r>
              <a:rPr lang="en-US" altLang="ko-KR" sz="16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65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324B4D-7F27-4FA3-BE4E-3B541DF7BDF6}"/>
              </a:ext>
            </a:extLst>
          </p:cNvPr>
          <p:cNvSpPr txBox="1"/>
          <p:nvPr/>
        </p:nvSpPr>
        <p:spPr>
          <a:xfrm>
            <a:off x="1619852" y="2736451"/>
            <a:ext cx="4487334" cy="694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16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성폭력을 선정적이거나 돌이킬 수 없는 일로</a:t>
            </a:r>
          </a:p>
          <a:p>
            <a:pPr>
              <a:lnSpc>
                <a:spcPts val="2400"/>
              </a:lnSpc>
            </a:pPr>
            <a:r>
              <a:rPr lang="ko-KR" altLang="en-US" sz="16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다루지 않아야 합니다</a:t>
            </a:r>
            <a:r>
              <a:rPr lang="en-US" altLang="ko-KR" sz="16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65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D45749-68A8-451E-A5EB-F63D04DB9C39}"/>
              </a:ext>
            </a:extLst>
          </p:cNvPr>
          <p:cNvSpPr txBox="1"/>
          <p:nvPr/>
        </p:nvSpPr>
        <p:spPr>
          <a:xfrm>
            <a:off x="1619852" y="3551452"/>
            <a:ext cx="4487334" cy="694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16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모든 역할이 중요하다는 것을 이해하고</a:t>
            </a:r>
            <a:r>
              <a:rPr lang="en-US" altLang="ko-KR" sz="16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</a:p>
          <a:p>
            <a:pPr>
              <a:lnSpc>
                <a:spcPts val="2400"/>
              </a:lnSpc>
            </a:pPr>
            <a:r>
              <a:rPr lang="ko-KR" altLang="en-US" sz="16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서로를 부를 때 </a:t>
            </a:r>
            <a:r>
              <a:rPr lang="en-US" altLang="ko-KR" sz="16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                 )</a:t>
            </a:r>
            <a:r>
              <a:rPr lang="ko-KR" altLang="en-US" sz="16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라고 부르면 좋겠습니다</a:t>
            </a:r>
            <a:r>
              <a:rPr lang="en-US" altLang="ko-KR" sz="16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65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4A45C1-1F66-4273-AA62-87A2951F6122}"/>
              </a:ext>
            </a:extLst>
          </p:cNvPr>
          <p:cNvSpPr txBox="1"/>
          <p:nvPr/>
        </p:nvSpPr>
        <p:spPr>
          <a:xfrm>
            <a:off x="1619852" y="4366453"/>
            <a:ext cx="4487334" cy="386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16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서로 의견이 다를 때는 </a:t>
            </a:r>
            <a:r>
              <a:rPr lang="en-US" altLang="ko-KR" sz="16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            )</a:t>
            </a:r>
            <a:r>
              <a:rPr lang="ko-KR" altLang="en-US" sz="16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면 좋겠습니다</a:t>
            </a:r>
            <a:r>
              <a:rPr lang="en-US" altLang="ko-KR" sz="16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65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BD5752-DB70-49C5-AE6F-5C19B49E28BF}"/>
              </a:ext>
            </a:extLst>
          </p:cNvPr>
          <p:cNvSpPr txBox="1"/>
          <p:nvPr/>
        </p:nvSpPr>
        <p:spPr>
          <a:xfrm>
            <a:off x="1619852" y="4892720"/>
            <a:ext cx="4009161" cy="386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ko-KR" sz="16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                                                                 )</a:t>
            </a:r>
            <a:endParaRPr lang="ko-KR" altLang="en-US" sz="165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9F9AA62-5656-4626-8B1A-DF7C9D86D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44" y="4967170"/>
            <a:ext cx="234696" cy="23774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B4C0662-00F3-4874-8871-DA6FF77C5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83" y="2300984"/>
            <a:ext cx="234696" cy="23774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D1AEEBB-1690-4BAC-9915-9C28BAC4E7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156" y="2843731"/>
            <a:ext cx="234696" cy="237744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E653F81-2EE6-4A9D-B3D1-2A94A8EB7A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44" y="3625902"/>
            <a:ext cx="234696" cy="23774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278E243-7E30-4152-8D9E-1C1EE6F165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19" y="4440903"/>
            <a:ext cx="234696" cy="23774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0534416C-A523-458E-9D50-1AB67EBFE3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41" y="878539"/>
            <a:ext cx="972314" cy="8534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4EC797-4586-4211-AFC8-45D29EDA2B65}"/>
              </a:ext>
            </a:extLst>
          </p:cNvPr>
          <p:cNvSpPr txBox="1"/>
          <p:nvPr/>
        </p:nvSpPr>
        <p:spPr>
          <a:xfrm>
            <a:off x="7851577" y="936561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04157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C5318D9-C414-4FCD-BFFD-5AB5F4E1A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2" y="1493349"/>
            <a:ext cx="7802896" cy="4934722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14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62EB3-1C91-4169-8B83-1BB39798FCB4}"/>
              </a:ext>
            </a:extLst>
          </p:cNvPr>
          <p:cNvSpPr txBox="1"/>
          <p:nvPr/>
        </p:nvSpPr>
        <p:spPr>
          <a:xfrm>
            <a:off x="1509592" y="379867"/>
            <a:ext cx="4527201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예방을 위한 홍보영상 만들기 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4E0384-C4D6-4236-815B-3B0BAABE865B}"/>
              </a:ext>
            </a:extLst>
          </p:cNvPr>
          <p:cNvSpPr txBox="1"/>
          <p:nvPr/>
        </p:nvSpPr>
        <p:spPr>
          <a:xfrm>
            <a:off x="2205807" y="1208374"/>
            <a:ext cx="4732386" cy="51167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 홍보영상 만들기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2D1A1E-1BE0-4023-AD24-64220B58538C}"/>
              </a:ext>
            </a:extLst>
          </p:cNvPr>
          <p:cNvSpPr txBox="1"/>
          <p:nvPr/>
        </p:nvSpPr>
        <p:spPr>
          <a:xfrm>
            <a:off x="1751001" y="2753066"/>
            <a:ext cx="1973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ko-KR" sz="22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22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모듬별</a:t>
            </a:r>
            <a:r>
              <a:rPr lang="ko-KR" altLang="en-US" sz="22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토의</a:t>
            </a:r>
            <a:endParaRPr lang="ko-KR" altLang="en-US" sz="22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BFF0A23B-6BD4-4722-BBEE-8F93DA8AF798}"/>
              </a:ext>
            </a:extLst>
          </p:cNvPr>
          <p:cNvCxnSpPr/>
          <p:nvPr/>
        </p:nvCxnSpPr>
        <p:spPr>
          <a:xfrm>
            <a:off x="1862356" y="3256356"/>
            <a:ext cx="495789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5852B19A-B009-43A2-BE61-8F4133028FBF}"/>
              </a:ext>
            </a:extLst>
          </p:cNvPr>
          <p:cNvCxnSpPr/>
          <p:nvPr/>
        </p:nvCxnSpPr>
        <p:spPr>
          <a:xfrm>
            <a:off x="1862356" y="5085156"/>
            <a:ext cx="495789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29DFB91-C01F-4790-A08F-C845BE5F64F2}"/>
              </a:ext>
            </a:extLst>
          </p:cNvPr>
          <p:cNvSpPr txBox="1"/>
          <p:nvPr/>
        </p:nvSpPr>
        <p:spPr>
          <a:xfrm>
            <a:off x="1751001" y="3416978"/>
            <a:ext cx="2604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ko-KR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분량</a:t>
            </a:r>
            <a:r>
              <a:rPr lang="en-US" altLang="ko-KR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(1</a:t>
            </a:r>
            <a:r>
              <a:rPr lang="ko-KR" altLang="en-US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분 이내</a:t>
            </a:r>
            <a:r>
              <a:rPr lang="en-US" altLang="ko-KR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 :</a:t>
            </a:r>
            <a:endParaRPr lang="ko-KR" altLang="en-US" sz="20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EFA870-73A7-4635-9180-CAA7694C04BE}"/>
              </a:ext>
            </a:extLst>
          </p:cNvPr>
          <p:cNvSpPr txBox="1"/>
          <p:nvPr/>
        </p:nvSpPr>
        <p:spPr>
          <a:xfrm>
            <a:off x="1751001" y="3852051"/>
            <a:ext cx="2604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ko-KR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방식 </a:t>
            </a:r>
            <a:r>
              <a:rPr lang="en-US" altLang="ko-KR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</a:t>
            </a:r>
            <a:endParaRPr lang="ko-KR" altLang="en-US" sz="20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F4E883-7AF4-4B95-98BD-5203148E6F72}"/>
              </a:ext>
            </a:extLst>
          </p:cNvPr>
          <p:cNvSpPr txBox="1"/>
          <p:nvPr/>
        </p:nvSpPr>
        <p:spPr>
          <a:xfrm>
            <a:off x="1967261" y="4128652"/>
            <a:ext cx="3057745" cy="332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300" dirty="0">
                <a:solidFill>
                  <a:schemeClr val="bg1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예</a:t>
            </a:r>
            <a:r>
              <a:rPr lang="en-US" altLang="ko-KR" sz="1300" dirty="0">
                <a:solidFill>
                  <a:schemeClr val="bg1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) </a:t>
            </a:r>
            <a:r>
              <a:rPr lang="ko-KR" altLang="en-US" sz="1300" dirty="0">
                <a:solidFill>
                  <a:schemeClr val="bg1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그림과 목소리</a:t>
            </a:r>
            <a:r>
              <a:rPr lang="en-US" altLang="ko-KR" sz="1300" dirty="0">
                <a:solidFill>
                  <a:schemeClr val="bg1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300" dirty="0">
                <a:solidFill>
                  <a:schemeClr val="bg1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직접 출연</a:t>
            </a:r>
            <a:r>
              <a:rPr lang="en-US" altLang="ko-KR" sz="1300" dirty="0">
                <a:solidFill>
                  <a:schemeClr val="bg1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300" dirty="0">
                <a:solidFill>
                  <a:schemeClr val="bg1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스케치북 등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1AB116-1027-439B-B5D0-66A610BD311C}"/>
              </a:ext>
            </a:extLst>
          </p:cNvPr>
          <p:cNvSpPr txBox="1"/>
          <p:nvPr/>
        </p:nvSpPr>
        <p:spPr>
          <a:xfrm>
            <a:off x="1781374" y="4597931"/>
            <a:ext cx="2604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ko-KR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들어갈 내용 </a:t>
            </a:r>
            <a:r>
              <a:rPr lang="en-US" altLang="ko-KR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</a:t>
            </a:r>
            <a:endParaRPr lang="ko-KR" altLang="en-US" sz="20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18508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C5318D9-C414-4FCD-BFFD-5AB5F4E1A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2" y="1493349"/>
            <a:ext cx="7802896" cy="4934722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15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62EB3-1C91-4169-8B83-1BB39798FCB4}"/>
              </a:ext>
            </a:extLst>
          </p:cNvPr>
          <p:cNvSpPr txBox="1"/>
          <p:nvPr/>
        </p:nvSpPr>
        <p:spPr>
          <a:xfrm>
            <a:off x="1509592" y="379867"/>
            <a:ext cx="4527201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예방을 위한 홍보영상 만들기 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4E0384-C4D6-4236-815B-3B0BAABE865B}"/>
              </a:ext>
            </a:extLst>
          </p:cNvPr>
          <p:cNvSpPr txBox="1"/>
          <p:nvPr/>
        </p:nvSpPr>
        <p:spPr>
          <a:xfrm>
            <a:off x="2205807" y="1208374"/>
            <a:ext cx="4732386" cy="51167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 홍보영상 만들기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2D1A1E-1BE0-4023-AD24-64220B58538C}"/>
              </a:ext>
            </a:extLst>
          </p:cNvPr>
          <p:cNvSpPr txBox="1"/>
          <p:nvPr/>
        </p:nvSpPr>
        <p:spPr>
          <a:xfrm>
            <a:off x="1751001" y="2753066"/>
            <a:ext cx="4285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ko-KR" sz="22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</a:t>
            </a:r>
            <a:r>
              <a:rPr lang="ko-KR" altLang="en-US" sz="22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내용 구성 하기</a:t>
            </a:r>
            <a:r>
              <a:rPr lang="en-US" altLang="ko-KR" sz="22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22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구체화</a:t>
            </a:r>
            <a:r>
              <a:rPr lang="en-US" altLang="ko-KR" sz="22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22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BFF0A23B-6BD4-4722-BBEE-8F93DA8AF798}"/>
              </a:ext>
            </a:extLst>
          </p:cNvPr>
          <p:cNvCxnSpPr/>
          <p:nvPr/>
        </p:nvCxnSpPr>
        <p:spPr>
          <a:xfrm>
            <a:off x="1862356" y="3256356"/>
            <a:ext cx="495789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5852B19A-B009-43A2-BE61-8F4133028FBF}"/>
              </a:ext>
            </a:extLst>
          </p:cNvPr>
          <p:cNvCxnSpPr/>
          <p:nvPr/>
        </p:nvCxnSpPr>
        <p:spPr>
          <a:xfrm>
            <a:off x="1862356" y="5085156"/>
            <a:ext cx="495789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1EFA870-73A7-4635-9180-CAA7694C04BE}"/>
              </a:ext>
            </a:extLst>
          </p:cNvPr>
          <p:cNvSpPr txBox="1"/>
          <p:nvPr/>
        </p:nvSpPr>
        <p:spPr>
          <a:xfrm>
            <a:off x="1751001" y="3487094"/>
            <a:ext cx="5773924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ko-KR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특징 </a:t>
            </a:r>
            <a:r>
              <a:rPr lang="en-US" altLang="ko-KR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lang="ko-KR" altLang="en-US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사례 </a:t>
            </a:r>
            <a:r>
              <a:rPr lang="en-US" altLang="ko-KR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lang="ko-KR" altLang="en-US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원인 </a:t>
            </a:r>
            <a:r>
              <a:rPr lang="en-US" altLang="ko-KR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lang="ko-KR" altLang="en-US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통념 바꾸기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1AB116-1027-439B-B5D0-66A610BD311C}"/>
              </a:ext>
            </a:extLst>
          </p:cNvPr>
          <p:cNvSpPr txBox="1"/>
          <p:nvPr/>
        </p:nvSpPr>
        <p:spPr>
          <a:xfrm>
            <a:off x="1781374" y="4291697"/>
            <a:ext cx="2604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ko-KR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용기 주는 한마디 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DA6DC1-FCDB-4E38-8923-B4DBEC5C8D01}"/>
              </a:ext>
            </a:extLst>
          </p:cNvPr>
          <p:cNvSpPr txBox="1"/>
          <p:nvPr/>
        </p:nvSpPr>
        <p:spPr>
          <a:xfrm>
            <a:off x="1751000" y="3895062"/>
            <a:ext cx="5773925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ko-KR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대응방법 </a:t>
            </a:r>
            <a:r>
              <a:rPr lang="en-US" altLang="ko-KR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lang="ko-KR" altLang="en-US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실천할 일 </a:t>
            </a:r>
            <a:r>
              <a:rPr lang="en-US" altLang="ko-KR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lang="ko-KR" altLang="en-US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신고 및 상담 가능한 곳</a:t>
            </a:r>
          </a:p>
        </p:txBody>
      </p:sp>
    </p:spTree>
    <p:extLst>
      <p:ext uri="{BB962C8B-B14F-4D97-AF65-F5344CB8AC3E}">
        <p14:creationId xmlns:p14="http://schemas.microsoft.com/office/powerpoint/2010/main" val="3692786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51BC9603-0FD5-4549-B4A9-9C61AEF56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2" y="1496263"/>
            <a:ext cx="7802896" cy="4934722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16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62EB3-1C91-4169-8B83-1BB39798FCB4}"/>
              </a:ext>
            </a:extLst>
          </p:cNvPr>
          <p:cNvSpPr txBox="1"/>
          <p:nvPr/>
        </p:nvSpPr>
        <p:spPr>
          <a:xfrm>
            <a:off x="1509592" y="379867"/>
            <a:ext cx="4527201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예방을 위한 홍보영상 만들기 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4E0384-C4D6-4236-815B-3B0BAABE865B}"/>
              </a:ext>
            </a:extLst>
          </p:cNvPr>
          <p:cNvSpPr txBox="1"/>
          <p:nvPr/>
        </p:nvSpPr>
        <p:spPr>
          <a:xfrm>
            <a:off x="2205807" y="1208374"/>
            <a:ext cx="4732386" cy="51167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 홍보영상 만들기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2D1A1E-1BE0-4023-AD24-64220B58538C}"/>
              </a:ext>
            </a:extLst>
          </p:cNvPr>
          <p:cNvSpPr txBox="1"/>
          <p:nvPr/>
        </p:nvSpPr>
        <p:spPr>
          <a:xfrm>
            <a:off x="1751001" y="2734016"/>
            <a:ext cx="1822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ko-KR" sz="22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3. </a:t>
            </a:r>
            <a:r>
              <a:rPr lang="ko-KR" altLang="en-US" sz="22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대본 만들기</a:t>
            </a:r>
            <a:endParaRPr lang="ko-KR" altLang="en-US" sz="22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A6A58E80-1035-4438-82CD-0F789108C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41" y="1128212"/>
            <a:ext cx="972314" cy="8534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91F15E-984B-45E1-8F07-8A02BFBDD9DA}"/>
              </a:ext>
            </a:extLst>
          </p:cNvPr>
          <p:cNvSpPr txBox="1"/>
          <p:nvPr/>
        </p:nvSpPr>
        <p:spPr>
          <a:xfrm>
            <a:off x="7851577" y="1186234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970599-E566-49E3-93ED-41264073A190}"/>
              </a:ext>
            </a:extLst>
          </p:cNvPr>
          <p:cNvSpPr txBox="1"/>
          <p:nvPr/>
        </p:nvSpPr>
        <p:spPr>
          <a:xfrm>
            <a:off x="3573710" y="2712896"/>
            <a:ext cx="11786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200" b="1" dirty="0">
                <a:solidFill>
                  <a:schemeClr val="bg1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대본 제목 </a:t>
            </a:r>
            <a:r>
              <a:rPr lang="en-US" altLang="ko-KR" sz="1200" b="1" dirty="0">
                <a:solidFill>
                  <a:schemeClr val="bg1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</a:t>
            </a:r>
            <a:endParaRPr lang="ko-KR" altLang="en-US" sz="1200" b="1" dirty="0">
              <a:solidFill>
                <a:schemeClr val="bg1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527505-A72B-42C3-83D8-02E79AFC700C}"/>
              </a:ext>
            </a:extLst>
          </p:cNvPr>
          <p:cNvSpPr txBox="1"/>
          <p:nvPr/>
        </p:nvSpPr>
        <p:spPr>
          <a:xfrm>
            <a:off x="2369933" y="3099301"/>
            <a:ext cx="809496" cy="321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000" dirty="0">
                <a:solidFill>
                  <a:schemeClr val="bg1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영상설명</a:t>
            </a:r>
            <a:r>
              <a:rPr lang="en-US" altLang="ko-KR" sz="1000" dirty="0">
                <a:solidFill>
                  <a:schemeClr val="bg1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(</a:t>
            </a:r>
            <a:r>
              <a:rPr lang="ko-KR" altLang="en-US" sz="1000" dirty="0">
                <a:solidFill>
                  <a:schemeClr val="bg1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글</a:t>
            </a:r>
            <a:r>
              <a:rPr lang="en-US" altLang="ko-KR" sz="1000" dirty="0">
                <a:solidFill>
                  <a:schemeClr val="bg1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)</a:t>
            </a:r>
            <a:endParaRPr lang="ko-KR" altLang="en-US" sz="1000" dirty="0">
              <a:solidFill>
                <a:schemeClr val="bg1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5EBB25-5D19-487F-861E-051CDBCA14C3}"/>
              </a:ext>
            </a:extLst>
          </p:cNvPr>
          <p:cNvSpPr txBox="1"/>
          <p:nvPr/>
        </p:nvSpPr>
        <p:spPr>
          <a:xfrm>
            <a:off x="3892490" y="3106997"/>
            <a:ext cx="109056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000" dirty="0">
                <a:solidFill>
                  <a:schemeClr val="bg1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영상스케치</a:t>
            </a:r>
            <a:r>
              <a:rPr lang="en-US" altLang="ko-KR" sz="1000" dirty="0">
                <a:solidFill>
                  <a:schemeClr val="bg1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(</a:t>
            </a:r>
            <a:r>
              <a:rPr lang="ko-KR" altLang="en-US" sz="1000" dirty="0">
                <a:solidFill>
                  <a:schemeClr val="bg1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그림</a:t>
            </a:r>
            <a:r>
              <a:rPr lang="en-US" altLang="ko-KR" sz="1000" dirty="0">
                <a:solidFill>
                  <a:schemeClr val="bg1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)</a:t>
            </a:r>
            <a:endParaRPr lang="ko-KR" altLang="en-US" sz="1000" dirty="0">
              <a:solidFill>
                <a:schemeClr val="bg1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FC400F-32F8-4810-BCE9-7E824B923B4D}"/>
              </a:ext>
            </a:extLst>
          </p:cNvPr>
          <p:cNvSpPr txBox="1"/>
          <p:nvPr/>
        </p:nvSpPr>
        <p:spPr>
          <a:xfrm>
            <a:off x="5816702" y="3106997"/>
            <a:ext cx="4401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000" dirty="0">
                <a:solidFill>
                  <a:schemeClr val="bg1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대사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47C987-66FB-468A-A680-2A7D55A3E1E6}"/>
              </a:ext>
            </a:extLst>
          </p:cNvPr>
          <p:cNvSpPr txBox="1"/>
          <p:nvPr/>
        </p:nvSpPr>
        <p:spPr>
          <a:xfrm>
            <a:off x="4211109" y="3324126"/>
            <a:ext cx="36089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ko-KR" sz="1000" dirty="0">
                <a:solidFill>
                  <a:schemeClr val="bg1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#1</a:t>
            </a:r>
            <a:endParaRPr lang="ko-KR" altLang="en-US" sz="1000" dirty="0">
              <a:solidFill>
                <a:schemeClr val="bg1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BD8836-AF0F-4813-AA88-D858092BE791}"/>
              </a:ext>
            </a:extLst>
          </p:cNvPr>
          <p:cNvSpPr txBox="1"/>
          <p:nvPr/>
        </p:nvSpPr>
        <p:spPr>
          <a:xfrm>
            <a:off x="4211109" y="3762486"/>
            <a:ext cx="36089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ko-KR" sz="1000" dirty="0">
                <a:solidFill>
                  <a:schemeClr val="bg1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#2</a:t>
            </a:r>
            <a:endParaRPr lang="ko-KR" altLang="en-US" sz="1000" dirty="0">
              <a:solidFill>
                <a:schemeClr val="bg1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92989F-E3D0-4F89-9B50-904F19DF7F69}"/>
              </a:ext>
            </a:extLst>
          </p:cNvPr>
          <p:cNvSpPr txBox="1"/>
          <p:nvPr/>
        </p:nvSpPr>
        <p:spPr>
          <a:xfrm>
            <a:off x="4211108" y="4200846"/>
            <a:ext cx="36089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ko-KR" sz="1000" dirty="0">
                <a:solidFill>
                  <a:schemeClr val="bg1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#3</a:t>
            </a:r>
            <a:endParaRPr lang="ko-KR" altLang="en-US" sz="1000" dirty="0">
              <a:solidFill>
                <a:schemeClr val="bg1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07E513-69EA-408F-864B-65D9A7D047F0}"/>
              </a:ext>
            </a:extLst>
          </p:cNvPr>
          <p:cNvSpPr txBox="1"/>
          <p:nvPr/>
        </p:nvSpPr>
        <p:spPr>
          <a:xfrm>
            <a:off x="4211108" y="4639206"/>
            <a:ext cx="36089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ko-KR" sz="1000" dirty="0">
                <a:solidFill>
                  <a:schemeClr val="bg1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#4</a:t>
            </a:r>
            <a:endParaRPr lang="ko-KR" altLang="en-US" sz="1000" dirty="0">
              <a:solidFill>
                <a:schemeClr val="bg1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6046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C5318D9-C414-4FCD-BFFD-5AB5F4E1A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2" y="1493349"/>
            <a:ext cx="7802896" cy="4934722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17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62EB3-1C91-4169-8B83-1BB39798FCB4}"/>
              </a:ext>
            </a:extLst>
          </p:cNvPr>
          <p:cNvSpPr txBox="1"/>
          <p:nvPr/>
        </p:nvSpPr>
        <p:spPr>
          <a:xfrm>
            <a:off x="1509592" y="379867"/>
            <a:ext cx="4527201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예방을 위한 홍보영상 만들기 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4E0384-C4D6-4236-815B-3B0BAABE865B}"/>
              </a:ext>
            </a:extLst>
          </p:cNvPr>
          <p:cNvSpPr txBox="1"/>
          <p:nvPr/>
        </p:nvSpPr>
        <p:spPr>
          <a:xfrm>
            <a:off x="2205807" y="1208374"/>
            <a:ext cx="4732386" cy="51167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 홍보영상 만들기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2D1A1E-1BE0-4023-AD24-64220B58538C}"/>
              </a:ext>
            </a:extLst>
          </p:cNvPr>
          <p:cNvSpPr txBox="1"/>
          <p:nvPr/>
        </p:nvSpPr>
        <p:spPr>
          <a:xfrm>
            <a:off x="1751001" y="2753066"/>
            <a:ext cx="4285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ko-KR" sz="22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4. </a:t>
            </a:r>
            <a:r>
              <a:rPr lang="ko-KR" altLang="en-US" sz="22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홍보영상 촬영 및 편집하기</a:t>
            </a:r>
            <a:endParaRPr lang="ko-KR" altLang="en-US" sz="22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BFF0A23B-6BD4-4722-BBEE-8F93DA8AF798}"/>
              </a:ext>
            </a:extLst>
          </p:cNvPr>
          <p:cNvCxnSpPr/>
          <p:nvPr/>
        </p:nvCxnSpPr>
        <p:spPr>
          <a:xfrm>
            <a:off x="1862356" y="3256356"/>
            <a:ext cx="495789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5852B19A-B009-43A2-BE61-8F4133028FBF}"/>
              </a:ext>
            </a:extLst>
          </p:cNvPr>
          <p:cNvCxnSpPr/>
          <p:nvPr/>
        </p:nvCxnSpPr>
        <p:spPr>
          <a:xfrm>
            <a:off x="1862356" y="5085156"/>
            <a:ext cx="495789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29DFB91-C01F-4790-A08F-C845BE5F64F2}"/>
              </a:ext>
            </a:extLst>
          </p:cNvPr>
          <p:cNvSpPr txBox="1"/>
          <p:nvPr/>
        </p:nvSpPr>
        <p:spPr>
          <a:xfrm>
            <a:off x="1751001" y="3416978"/>
            <a:ext cx="2604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ko-KR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역할 배분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EFA870-73A7-4635-9180-CAA7694C04BE}"/>
              </a:ext>
            </a:extLst>
          </p:cNvPr>
          <p:cNvSpPr txBox="1"/>
          <p:nvPr/>
        </p:nvSpPr>
        <p:spPr>
          <a:xfrm>
            <a:off x="1751001" y="3793328"/>
            <a:ext cx="3852845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ko-KR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촬영 및 편집 프로그램 활용</a:t>
            </a:r>
          </a:p>
        </p:txBody>
      </p:sp>
    </p:spTree>
    <p:extLst>
      <p:ext uri="{BB962C8B-B14F-4D97-AF65-F5344CB8AC3E}">
        <p14:creationId xmlns:p14="http://schemas.microsoft.com/office/powerpoint/2010/main" val="3319001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EF3EFC6-DCE4-4A99-83BF-DC6AD478B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18</a:t>
            </a:fld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03B21E0-6156-4026-BFC8-275977202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C3119D-43E1-4705-BF48-DDB1971A35C8}"/>
              </a:ext>
            </a:extLst>
          </p:cNvPr>
          <p:cNvSpPr txBox="1"/>
          <p:nvPr/>
        </p:nvSpPr>
        <p:spPr>
          <a:xfrm>
            <a:off x="1729140" y="2153170"/>
            <a:ext cx="5685718" cy="240065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</a:t>
            </a:r>
          </a:p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홍보영상을</a:t>
            </a:r>
          </a:p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함께 봐요</a:t>
            </a:r>
          </a:p>
        </p:txBody>
      </p:sp>
      <p:sp>
        <p:nvSpPr>
          <p:cNvPr id="6" name="슬라이드 번호 개체 틀 1">
            <a:extLst>
              <a:ext uri="{FF2B5EF4-FFF2-40B4-BE49-F238E27FC236}">
                <a16:creationId xmlns:a16="http://schemas.microsoft.com/office/drawing/2014/main" id="{8A96A8F5-7EC3-4E04-A854-F4261E2E7E70}"/>
              </a:ext>
            </a:extLst>
          </p:cNvPr>
          <p:cNvSpPr txBox="1">
            <a:spLocks/>
          </p:cNvSpPr>
          <p:nvPr/>
        </p:nvSpPr>
        <p:spPr>
          <a:xfrm>
            <a:off x="6619312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C77EB-9EBE-48E7-9A58-6125A458D1D7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4535A6A-3D2F-42C4-864C-917CC30EA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37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19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744943" y="363089"/>
            <a:ext cx="3722494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 홍보영상을 함께 봐요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67E20A-4F3C-4C48-84CD-F46776C2D254}"/>
              </a:ext>
            </a:extLst>
          </p:cNvPr>
          <p:cNvSpPr txBox="1"/>
          <p:nvPr/>
        </p:nvSpPr>
        <p:spPr>
          <a:xfrm>
            <a:off x="1147729" y="1570465"/>
            <a:ext cx="748371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홍보영상을 본 소감 </a:t>
            </a:r>
            <a: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함께 만들어 본 소감 나누기</a:t>
            </a:r>
            <a:endParaRPr lang="ko-KR" altLang="en-US" sz="2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B9BFADD-D3A5-45C8-8718-C475FC2B3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4" y="1523780"/>
            <a:ext cx="329185" cy="3291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C9FA02-7A6D-47CB-97E3-7E2A67410EB3}"/>
              </a:ext>
            </a:extLst>
          </p:cNvPr>
          <p:cNvSpPr txBox="1"/>
          <p:nvPr/>
        </p:nvSpPr>
        <p:spPr>
          <a:xfrm>
            <a:off x="1147729" y="2250886"/>
            <a:ext cx="4339126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2600" b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함께 만든 홍보영상 점검해보기</a:t>
            </a:r>
            <a:endParaRPr lang="ko-KR" altLang="en-US" sz="2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149CE75-7836-4B02-B4AF-37B05AEB0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4" y="2204201"/>
            <a:ext cx="329185" cy="329185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4532D1FF-B408-4251-A32D-0676F9F88308}"/>
              </a:ext>
            </a:extLst>
          </p:cNvPr>
          <p:cNvSpPr/>
          <p:nvPr/>
        </p:nvSpPr>
        <p:spPr>
          <a:xfrm>
            <a:off x="1452051" y="2735629"/>
            <a:ext cx="5121996" cy="3119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ts val="2300"/>
              </a:lnSpc>
              <a:spcAft>
                <a:spcPts val="600"/>
              </a:spcAft>
            </a:pPr>
            <a:r>
              <a:rPr lang="ko-KR" altLang="en-US" sz="16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우리 영상에는 다양한 존재가 등장하나요</a:t>
            </a:r>
            <a:r>
              <a:rPr lang="en-US" altLang="ko-KR" sz="16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</a:t>
            </a:r>
          </a:p>
          <a:p>
            <a:pPr marL="0" lvl="1">
              <a:lnSpc>
                <a:spcPts val="2300"/>
              </a:lnSpc>
              <a:spcAft>
                <a:spcPts val="600"/>
              </a:spcAft>
            </a:pPr>
            <a:r>
              <a:rPr lang="ko-KR" altLang="en-US" sz="16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영상에 등장하는 출연진들은 외모가 우선이 아닌 </a:t>
            </a:r>
            <a:br>
              <a:rPr lang="en-US" altLang="ko-KR" sz="16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</a:br>
            <a:r>
              <a:rPr lang="ko-KR" altLang="en-US" sz="16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개인의 특성과 장점을 고려한 캐릭터인가요</a:t>
            </a:r>
            <a:r>
              <a:rPr lang="en-US" altLang="ko-KR" sz="16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</a:t>
            </a:r>
          </a:p>
          <a:p>
            <a:pPr marL="0" lvl="1">
              <a:lnSpc>
                <a:spcPts val="2300"/>
              </a:lnSpc>
              <a:spcAft>
                <a:spcPts val="600"/>
              </a:spcAft>
            </a:pPr>
            <a:r>
              <a:rPr lang="ko-KR" altLang="en-US" sz="16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촬영된 시선은 </a:t>
            </a:r>
            <a:r>
              <a:rPr lang="ko-KR" altLang="en-US" sz="16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어떠한가요</a:t>
            </a:r>
            <a:r>
              <a:rPr lang="en-US" altLang="ko-KR" sz="16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 </a:t>
            </a:r>
            <a:r>
              <a:rPr lang="ko-KR" altLang="en-US" sz="16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혹시라도 누군가를 </a:t>
            </a:r>
            <a:br>
              <a:rPr lang="en-US" altLang="ko-KR" sz="16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</a:br>
            <a:r>
              <a:rPr lang="ko-KR" altLang="en-US" sz="16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불쾌하게 만드는 시선은 아닌가요</a:t>
            </a:r>
            <a:r>
              <a:rPr lang="en-US" altLang="ko-KR" sz="16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</a:t>
            </a:r>
          </a:p>
          <a:p>
            <a:pPr marL="0" lvl="1">
              <a:lnSpc>
                <a:spcPts val="2300"/>
              </a:lnSpc>
              <a:spcAft>
                <a:spcPts val="600"/>
              </a:spcAft>
            </a:pPr>
            <a:r>
              <a:rPr lang="ko-KR" altLang="en-US" sz="16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성별고정관념이 드러나는 표현은 없나요</a:t>
            </a:r>
            <a:r>
              <a:rPr lang="en-US" altLang="ko-KR" sz="16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</a:t>
            </a:r>
          </a:p>
          <a:p>
            <a:pPr marL="0" lvl="1">
              <a:lnSpc>
                <a:spcPts val="2300"/>
              </a:lnSpc>
              <a:spcAft>
                <a:spcPts val="600"/>
              </a:spcAft>
            </a:pPr>
            <a:r>
              <a:rPr lang="ko-KR" altLang="en-US" sz="16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외모비하나 혐오표현은 없나요</a:t>
            </a:r>
            <a:r>
              <a:rPr lang="en-US" altLang="ko-KR" sz="16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</a:t>
            </a:r>
          </a:p>
          <a:p>
            <a:pPr marL="0" lvl="1">
              <a:lnSpc>
                <a:spcPts val="2300"/>
              </a:lnSpc>
              <a:spcAft>
                <a:spcPts val="600"/>
              </a:spcAft>
            </a:pPr>
            <a:r>
              <a:rPr lang="ko-KR" altLang="en-US" sz="16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나는 디지털 성폭력 예방 홍보영상 제작자로서 </a:t>
            </a:r>
            <a:br>
              <a:rPr lang="en-US" altLang="ko-KR" sz="16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</a:br>
            <a:r>
              <a:rPr lang="ko-KR" altLang="en-US" sz="16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충분한 역할을 했나요</a:t>
            </a:r>
            <a:r>
              <a:rPr lang="en-US" altLang="ko-KR" sz="16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</a:t>
            </a: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3AEB17E8-9AA8-440B-86BB-14DE8E71816C}"/>
              </a:ext>
            </a:extLst>
          </p:cNvPr>
          <p:cNvSpPr/>
          <p:nvPr/>
        </p:nvSpPr>
        <p:spPr>
          <a:xfrm>
            <a:off x="1231085" y="2845141"/>
            <a:ext cx="177336" cy="17733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8000" rIns="0" bIns="0" rtlCol="0" anchor="ctr" anchorCtr="0"/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lang="ko-KR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D2F3159C-FF92-493C-A053-A93B4A008029}"/>
              </a:ext>
            </a:extLst>
          </p:cNvPr>
          <p:cNvSpPr/>
          <p:nvPr/>
        </p:nvSpPr>
        <p:spPr>
          <a:xfrm>
            <a:off x="1231085" y="3221379"/>
            <a:ext cx="177336" cy="17733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8000" rIns="0" bIns="0" rtlCol="0" anchor="ctr" anchorCtr="0"/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lang="ko-KR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98D04037-FD34-446E-B2F6-0E1701CA2733}"/>
              </a:ext>
            </a:extLst>
          </p:cNvPr>
          <p:cNvSpPr/>
          <p:nvPr/>
        </p:nvSpPr>
        <p:spPr>
          <a:xfrm>
            <a:off x="1231085" y="3864316"/>
            <a:ext cx="177336" cy="17733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8000" rIns="0" bIns="0" rtlCol="0" anchor="ctr" anchorCtr="0"/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lang="ko-KR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537E1AD4-5A74-438A-9BE6-6C123632DFEE}"/>
              </a:ext>
            </a:extLst>
          </p:cNvPr>
          <p:cNvSpPr/>
          <p:nvPr/>
        </p:nvSpPr>
        <p:spPr>
          <a:xfrm>
            <a:off x="1231085" y="4535828"/>
            <a:ext cx="177336" cy="17733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8000" rIns="0" bIns="0" rtlCol="0" anchor="ctr" anchorCtr="0"/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endParaRPr lang="ko-KR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428F6BFB-EAE9-4E6C-B04C-A9A9DC51E5A3}"/>
              </a:ext>
            </a:extLst>
          </p:cNvPr>
          <p:cNvSpPr/>
          <p:nvPr/>
        </p:nvSpPr>
        <p:spPr>
          <a:xfrm>
            <a:off x="1231085" y="4902541"/>
            <a:ext cx="177336" cy="17733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8000" rIns="0" bIns="0" rtlCol="0" anchor="ctr" anchorCtr="0"/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</a:rPr>
              <a:t>5</a:t>
            </a:r>
            <a:endParaRPr lang="ko-KR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D1E07BFC-CC92-4E7F-8302-C53EC450FEE7}"/>
              </a:ext>
            </a:extLst>
          </p:cNvPr>
          <p:cNvSpPr/>
          <p:nvPr/>
        </p:nvSpPr>
        <p:spPr>
          <a:xfrm>
            <a:off x="1231085" y="5274017"/>
            <a:ext cx="177336" cy="17733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8000" rIns="0" bIns="0" rtlCol="0" anchor="ctr" anchorCtr="0"/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</a:rPr>
              <a:t>6</a:t>
            </a:r>
            <a:endParaRPr lang="ko-KR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2F88AD80-F564-4803-8D97-F11E773960B3}"/>
              </a:ext>
            </a:extLst>
          </p:cNvPr>
          <p:cNvSpPr/>
          <p:nvPr/>
        </p:nvSpPr>
        <p:spPr>
          <a:xfrm>
            <a:off x="1139220" y="6023604"/>
            <a:ext cx="5136070" cy="281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중등 성인지 미디어 제작 교육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필름고모리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2019),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일부 재구성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9CFBF5EB-081D-4611-8468-7F761F5F1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985" y="1219425"/>
            <a:ext cx="972314" cy="8534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D68BC16-F33D-451C-BEF5-13236BAD4CCB}"/>
              </a:ext>
            </a:extLst>
          </p:cNvPr>
          <p:cNvSpPr txBox="1"/>
          <p:nvPr/>
        </p:nvSpPr>
        <p:spPr>
          <a:xfrm>
            <a:off x="7893421" y="1277447"/>
            <a:ext cx="665567" cy="7072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836040D-426A-401F-BE2D-CF408C2E01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721" y="3802211"/>
            <a:ext cx="1554483" cy="11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79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3C44708-955E-4537-9355-DDC3286FE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71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20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744943" y="363089"/>
            <a:ext cx="3722494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 홍보영상을 함께 봐요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67E20A-4F3C-4C48-84CD-F46776C2D254}"/>
              </a:ext>
            </a:extLst>
          </p:cNvPr>
          <p:cNvSpPr txBox="1"/>
          <p:nvPr/>
        </p:nvSpPr>
        <p:spPr>
          <a:xfrm>
            <a:off x="830141" y="1266016"/>
            <a:ext cx="7483718" cy="262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나는 </a:t>
            </a:r>
          </a:p>
          <a:p>
            <a:pPr algn="ctr">
              <a:lnSpc>
                <a:spcPts val="40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성인지 감수성과 타인을 존중하는 관점으로</a:t>
            </a:r>
          </a:p>
          <a:p>
            <a:pPr algn="ctr">
              <a:lnSpc>
                <a:spcPts val="40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문화를 비판적으로 이해</a:t>
            </a:r>
            <a: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활용하며</a:t>
            </a:r>
            <a: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pPr algn="ctr">
              <a:lnSpc>
                <a:spcPts val="40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예방을 위해 적극적으로 실천하는</a:t>
            </a:r>
          </a:p>
          <a:p>
            <a:pPr algn="ctr">
              <a:lnSpc>
                <a:spcPts val="40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좋은 시민입니다</a:t>
            </a:r>
            <a: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!”</a:t>
            </a:r>
            <a:endParaRPr lang="ko-KR" altLang="en-US" sz="2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2485635-6738-4468-9790-70F2CE2C9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36" y="3985726"/>
            <a:ext cx="7982728" cy="214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0B5B3B-2F83-46D2-9E64-BC477DFDDDD5}"/>
              </a:ext>
            </a:extLst>
          </p:cNvPr>
          <p:cNvSpPr txBox="1"/>
          <p:nvPr/>
        </p:nvSpPr>
        <p:spPr>
          <a:xfrm>
            <a:off x="552089" y="1377646"/>
            <a:ext cx="3294492" cy="32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2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2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말하지 못한 아픔</a:t>
            </a:r>
            <a:r>
              <a:rPr lang="en-US" altLang="ko-KR" sz="12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2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여성가족부</a:t>
            </a:r>
            <a:r>
              <a:rPr lang="en-US" altLang="ko-KR" sz="12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 </a:t>
            </a:r>
            <a:endParaRPr lang="ko-KR" altLang="en-US" sz="12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552089" y="1794106"/>
            <a:ext cx="4432624" cy="32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2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2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우리도 다같이 침묵하지 않겠습니다</a:t>
            </a:r>
            <a:r>
              <a:rPr lang="en-US" altLang="ko-KR" sz="12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2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여성가족부</a:t>
            </a:r>
            <a:r>
              <a:rPr lang="en-US" altLang="ko-KR" sz="12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 </a:t>
            </a:r>
            <a:endParaRPr lang="ko-KR" altLang="en-US" sz="12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2721587-E79B-4710-8016-A9DDCE81B6CF}"/>
              </a:ext>
            </a:extLst>
          </p:cNvPr>
          <p:cNvSpPr/>
          <p:nvPr/>
        </p:nvSpPr>
        <p:spPr>
          <a:xfrm>
            <a:off x="7493313" y="691098"/>
            <a:ext cx="12170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발행연도</a:t>
            </a:r>
            <a:r>
              <a:rPr lang="ko-KR" altLang="en-US" sz="1100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100" dirty="0">
                <a:solidFill>
                  <a:prstClr val="black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2020</a:t>
            </a:r>
            <a:r>
              <a:rPr lang="ko-KR" altLang="en-US" sz="1100" dirty="0">
                <a:solidFill>
                  <a:prstClr val="black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년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0313B7-474C-44FF-9417-501419EF85FB}"/>
              </a:ext>
            </a:extLst>
          </p:cNvPr>
          <p:cNvSpPr txBox="1"/>
          <p:nvPr/>
        </p:nvSpPr>
        <p:spPr>
          <a:xfrm>
            <a:off x="552089" y="2210566"/>
            <a:ext cx="8119530" cy="32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25475" indent="-625475">
              <a:lnSpc>
                <a:spcPts val="2000"/>
              </a:lnSpc>
            </a:pPr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2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&lt;‘</a:t>
            </a:r>
            <a:r>
              <a:rPr lang="ko-KR" altLang="en-US" sz="12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성인지 감수성</a:t>
            </a:r>
            <a:r>
              <a:rPr lang="en-US" altLang="ko-KR" sz="12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’</a:t>
            </a:r>
            <a:r>
              <a:rPr lang="ko-KR" altLang="en-US" sz="12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이란 무엇일까요</a:t>
            </a:r>
            <a:r>
              <a:rPr lang="en-US" altLang="ko-KR" sz="12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 </a:t>
            </a:r>
            <a:r>
              <a:rPr lang="ko-KR" altLang="en-US" sz="12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칭찬도 대상에 따라 불쾌할 수 있답니다</a:t>
            </a:r>
            <a:r>
              <a:rPr lang="en-US" altLang="ko-KR" sz="12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2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ko-KR" altLang="en-US" sz="12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ko-KR" altLang="en-US" sz="12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젠더온</a:t>
            </a:r>
            <a:r>
              <a:rPr lang="en-US" altLang="ko-KR" sz="12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12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0080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544DB92-8E81-48DD-B4E9-E896B17DBD84}"/>
              </a:ext>
            </a:extLst>
          </p:cNvPr>
          <p:cNvCxnSpPr>
            <a:cxnSpLocks/>
          </p:cNvCxnSpPr>
          <p:nvPr/>
        </p:nvCxnSpPr>
        <p:spPr>
          <a:xfrm>
            <a:off x="555515" y="1611516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ABD970AE-5598-444E-959A-0FBAC1C801CC}"/>
              </a:ext>
            </a:extLst>
          </p:cNvPr>
          <p:cNvCxnSpPr>
            <a:cxnSpLocks/>
          </p:cNvCxnSpPr>
          <p:nvPr/>
        </p:nvCxnSpPr>
        <p:spPr>
          <a:xfrm>
            <a:off x="555515" y="6102035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5CA3A25D-7388-4815-8CD4-68F557A34A88}"/>
              </a:ext>
            </a:extLst>
          </p:cNvPr>
          <p:cNvCxnSpPr>
            <a:cxnSpLocks/>
          </p:cNvCxnSpPr>
          <p:nvPr/>
        </p:nvCxnSpPr>
        <p:spPr>
          <a:xfrm>
            <a:off x="555515" y="3807938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0A33806-8A4C-47DF-8214-3410A73315DB}"/>
              </a:ext>
            </a:extLst>
          </p:cNvPr>
          <p:cNvSpPr txBox="1"/>
          <p:nvPr/>
        </p:nvSpPr>
        <p:spPr>
          <a:xfrm>
            <a:off x="2082124" y="4608365"/>
            <a:ext cx="6868929" cy="59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7425" indent="-987425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기가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02-08]</a:t>
            </a:r>
            <a:r>
              <a:rPr lang="ko-KR" altLang="en-US" sz="1400" b="1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성적 의사 결정의 중요성을 이해하고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성폭력의 원인과 영향을 개인 및 </a:t>
            </a:r>
            <a:endParaRPr lang="en-US" altLang="ko-KR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  <a:p>
            <a:pPr marL="561600" indent="576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사회적 차원에서 분석하여 예방 및 대처 방안을 탐색한다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CDF11A3-0267-4D91-999F-12E010026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4309998"/>
            <a:ext cx="926594" cy="119177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563C640-AAC0-449D-B16B-EF42B6611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2113576"/>
            <a:ext cx="926594" cy="11887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5696D4-10D1-4943-A7E9-DC74A95CBA89}"/>
              </a:ext>
            </a:extLst>
          </p:cNvPr>
          <p:cNvSpPr txBox="1"/>
          <p:nvPr/>
        </p:nvSpPr>
        <p:spPr>
          <a:xfrm>
            <a:off x="2082124" y="1891928"/>
            <a:ext cx="6800260" cy="1356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 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01-11]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매체 자료의 효과를 판단하며 듣는다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 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02-07]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매체에 드러난 다양한 표현 방법과 의도를 평가하며 읽는다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 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03-08]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영상이나 인터넷 등의 매체 특성을 고려하여 생각이나 느낌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경험을 표현한다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 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05-09]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자신의 가치 있는 경험을 개성적인 발상과 표현으로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형상화한다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9396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4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467371" y="2207662"/>
            <a:ext cx="4209255" cy="240065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</a:t>
            </a:r>
          </a:p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예방을 위한</a:t>
            </a:r>
          </a:p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실천 약속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19C2C74-0A9B-47DE-90D9-2D44C586D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60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145873-F1CF-4D43-97F8-51369F293BDC}"/>
              </a:ext>
            </a:extLst>
          </p:cNvPr>
          <p:cNvSpPr txBox="1"/>
          <p:nvPr/>
        </p:nvSpPr>
        <p:spPr>
          <a:xfrm>
            <a:off x="1509592" y="379867"/>
            <a:ext cx="333456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예방을 위한 실천 약속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06CEB1E-F753-4C99-9844-C4384F9C8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29" y="1683610"/>
            <a:ext cx="7412751" cy="43464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015F13-A330-4AFD-A78C-E994293503C3}"/>
              </a:ext>
            </a:extLst>
          </p:cNvPr>
          <p:cNvSpPr txBox="1"/>
          <p:nvPr/>
        </p:nvSpPr>
        <p:spPr>
          <a:xfrm rot="362932">
            <a:off x="1351408" y="2425270"/>
            <a:ext cx="2505122" cy="965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latin typeface="+mn-ea"/>
              </a:rPr>
              <a:t>성폭력을</a:t>
            </a:r>
          </a:p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latin typeface="+mn-ea"/>
              </a:rPr>
              <a:t>장난으로</a:t>
            </a:r>
          </a:p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latin typeface="+mn-ea"/>
              </a:rPr>
              <a:t>생각하지 않기</a:t>
            </a:r>
            <a:endParaRPr lang="ko-KR" altLang="en-US" sz="1600" b="1" dirty="0">
              <a:latin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D3325A-B7C1-4916-A76B-2DAFFE5E8C4D}"/>
              </a:ext>
            </a:extLst>
          </p:cNvPr>
          <p:cNvSpPr txBox="1"/>
          <p:nvPr/>
        </p:nvSpPr>
        <p:spPr>
          <a:xfrm rot="21136974">
            <a:off x="3319439" y="2593783"/>
            <a:ext cx="2505122" cy="67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>
                <a:latin typeface="+mn-ea"/>
              </a:rPr>
              <a:t>험담</a:t>
            </a:r>
            <a:r>
              <a:rPr lang="en-US" altLang="ko-KR" sz="1600" b="1" i="0" u="none" strike="noStrike" baseline="0" dirty="0">
                <a:latin typeface="+mn-ea"/>
              </a:rPr>
              <a:t>, </a:t>
            </a:r>
            <a:r>
              <a:rPr lang="ko-KR" altLang="en-US" sz="1600" b="1" i="0" u="none" strike="noStrike" baseline="0" dirty="0">
                <a:latin typeface="+mn-ea"/>
              </a:rPr>
              <a:t>소문</a:t>
            </a:r>
          </a:p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latin typeface="+mn-ea"/>
              </a:rPr>
              <a:t>중단시키기</a:t>
            </a:r>
            <a:endParaRPr lang="ko-KR" altLang="en-US" sz="1600" b="1" dirty="0">
              <a:latin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5955FE-292B-495C-A93C-3F9437EE18D5}"/>
              </a:ext>
            </a:extLst>
          </p:cNvPr>
          <p:cNvSpPr txBox="1"/>
          <p:nvPr/>
        </p:nvSpPr>
        <p:spPr>
          <a:xfrm rot="152444">
            <a:off x="5727746" y="2404361"/>
            <a:ext cx="2505122" cy="965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ko-KR" altLang="en-US" sz="1500" b="1" i="0" u="none" strike="noStrike" baseline="0" dirty="0">
                <a:latin typeface="+mn-ea"/>
              </a:rPr>
              <a:t>사진합성</a:t>
            </a:r>
          </a:p>
          <a:p>
            <a:pPr algn="ctr">
              <a:lnSpc>
                <a:spcPts val="2300"/>
              </a:lnSpc>
            </a:pPr>
            <a:r>
              <a:rPr lang="en-US" altLang="ko-KR" sz="1500" b="1" i="0" u="none" strike="noStrike" baseline="0" dirty="0">
                <a:latin typeface="+mn-ea"/>
              </a:rPr>
              <a:t>(</a:t>
            </a:r>
            <a:r>
              <a:rPr lang="ko-KR" altLang="en-US" sz="1500" b="1" i="0" u="none" strike="noStrike" baseline="0" dirty="0" err="1">
                <a:latin typeface="+mn-ea"/>
              </a:rPr>
              <a:t>지인능욕</a:t>
            </a:r>
            <a:r>
              <a:rPr lang="en-US" altLang="ko-KR" sz="1500" b="1" i="0" u="none" strike="noStrike" baseline="0" dirty="0">
                <a:latin typeface="+mn-ea"/>
              </a:rPr>
              <a:t>)</a:t>
            </a:r>
            <a:r>
              <a:rPr lang="ko-KR" altLang="en-US" sz="1500" b="1" i="0" u="none" strike="noStrike" baseline="0" dirty="0">
                <a:latin typeface="+mn-ea"/>
              </a:rPr>
              <a:t>은</a:t>
            </a:r>
          </a:p>
          <a:p>
            <a:pPr algn="ctr">
              <a:lnSpc>
                <a:spcPts val="2300"/>
              </a:lnSpc>
            </a:pPr>
            <a:r>
              <a:rPr lang="ko-KR" altLang="en-US" sz="1500" b="1" i="0" u="none" strike="noStrike" baseline="0" dirty="0">
                <a:latin typeface="+mn-ea"/>
              </a:rPr>
              <a:t>디지털 성폭력</a:t>
            </a:r>
            <a:r>
              <a:rPr lang="en-US" altLang="ko-KR" sz="1500" b="1" i="0" u="none" strike="noStrike" baseline="0" dirty="0">
                <a:latin typeface="+mn-ea"/>
              </a:rPr>
              <a:t>!</a:t>
            </a:r>
            <a:endParaRPr lang="ko-KR" altLang="en-US" sz="1500" b="1" dirty="0">
              <a:latin typeface="+mn-e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18D43B-270C-4842-A868-F1C99134A84F}"/>
              </a:ext>
            </a:extLst>
          </p:cNvPr>
          <p:cNvSpPr txBox="1"/>
          <p:nvPr/>
        </p:nvSpPr>
        <p:spPr>
          <a:xfrm rot="21136974">
            <a:off x="5579176" y="3893994"/>
            <a:ext cx="2505122" cy="125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ko-KR" altLang="en-US" sz="1400" b="1" i="0" u="none" strike="noStrike" baseline="0" dirty="0">
                <a:latin typeface="+mn-ea"/>
              </a:rPr>
              <a:t>불법촬영 사진</a:t>
            </a:r>
            <a:r>
              <a:rPr lang="en-US" altLang="ko-KR" sz="1400" b="1" i="0" u="none" strike="noStrike" baseline="0" dirty="0">
                <a:latin typeface="+mn-ea"/>
              </a:rPr>
              <a:t>,</a:t>
            </a:r>
          </a:p>
          <a:p>
            <a:pPr algn="ctr">
              <a:lnSpc>
                <a:spcPts val="2300"/>
              </a:lnSpc>
            </a:pPr>
            <a:r>
              <a:rPr lang="ko-KR" altLang="en-US" sz="1400" b="1" i="0" u="none" strike="noStrike" baseline="0" dirty="0">
                <a:latin typeface="+mn-ea"/>
              </a:rPr>
              <a:t>영상은 절대</a:t>
            </a:r>
          </a:p>
          <a:p>
            <a:pPr algn="ctr">
              <a:lnSpc>
                <a:spcPts val="2300"/>
              </a:lnSpc>
            </a:pPr>
            <a:r>
              <a:rPr lang="ko-KR" altLang="en-US" sz="1400" b="1" i="0" u="none" strike="noStrike" baseline="0" dirty="0">
                <a:latin typeface="+mn-ea"/>
              </a:rPr>
              <a:t>다운로드 하지</a:t>
            </a:r>
          </a:p>
          <a:p>
            <a:pPr algn="ctr">
              <a:lnSpc>
                <a:spcPts val="2300"/>
              </a:lnSpc>
            </a:pPr>
            <a:r>
              <a:rPr lang="ko-KR" altLang="en-US" sz="1400" b="1" i="0" u="none" strike="noStrike" baseline="0">
                <a:latin typeface="+mn-ea"/>
              </a:rPr>
              <a:t>않기</a:t>
            </a:r>
            <a:endParaRPr lang="ko-KR" altLang="en-US" sz="1400" b="1" dirty="0">
              <a:latin typeface="+mn-e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D3DAD9-26D2-42B4-A33D-5384493FD2DF}"/>
              </a:ext>
            </a:extLst>
          </p:cNvPr>
          <p:cNvSpPr txBox="1"/>
          <p:nvPr/>
        </p:nvSpPr>
        <p:spPr>
          <a:xfrm rot="21437835">
            <a:off x="3591598" y="4108690"/>
            <a:ext cx="2505122" cy="965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latin typeface="+mn-ea"/>
              </a:rPr>
              <a:t>친구의 사진을</a:t>
            </a:r>
          </a:p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latin typeface="+mn-ea"/>
              </a:rPr>
              <a:t>동의없이</a:t>
            </a:r>
          </a:p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latin typeface="+mn-ea"/>
              </a:rPr>
              <a:t>올리지 않기</a:t>
            </a:r>
            <a:endParaRPr lang="ko-KR" altLang="en-US" sz="1600" b="1" dirty="0">
              <a:latin typeface="+mn-e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C0EE8F-8C57-44E9-9D30-0DC5CEB2A786}"/>
              </a:ext>
            </a:extLst>
          </p:cNvPr>
          <p:cNvSpPr txBox="1"/>
          <p:nvPr/>
        </p:nvSpPr>
        <p:spPr>
          <a:xfrm rot="21180620">
            <a:off x="1505918" y="4109155"/>
            <a:ext cx="2505122" cy="965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latin typeface="+mn-ea"/>
              </a:rPr>
              <a:t>몸 사진을 몰래</a:t>
            </a:r>
          </a:p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latin typeface="+mn-ea"/>
              </a:rPr>
              <a:t>찍는 친구를 보면</a:t>
            </a:r>
          </a:p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latin typeface="+mn-ea"/>
              </a:rPr>
              <a:t>말리기</a:t>
            </a:r>
            <a:endParaRPr lang="ko-KR" altLang="en-US" sz="16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28963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145873-F1CF-4D43-97F8-51369F293BDC}"/>
              </a:ext>
            </a:extLst>
          </p:cNvPr>
          <p:cNvSpPr txBox="1"/>
          <p:nvPr/>
        </p:nvSpPr>
        <p:spPr>
          <a:xfrm>
            <a:off x="1509592" y="379867"/>
            <a:ext cx="333456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예방을 위한 실천 약속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123F2E7-609C-45D6-9D71-CB58E84DE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1" y="1493600"/>
            <a:ext cx="6821438" cy="40721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FAFB5D-9673-41C0-A57F-3C7721E85528}"/>
              </a:ext>
            </a:extLst>
          </p:cNvPr>
          <p:cNvSpPr txBox="1"/>
          <p:nvPr/>
        </p:nvSpPr>
        <p:spPr>
          <a:xfrm>
            <a:off x="2718102" y="2057318"/>
            <a:ext cx="4673074" cy="5283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예방을 위한 실천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B99B0F-1C82-44E0-8392-A7CC833721E5}"/>
              </a:ext>
            </a:extLst>
          </p:cNvPr>
          <p:cNvSpPr txBox="1"/>
          <p:nvPr/>
        </p:nvSpPr>
        <p:spPr>
          <a:xfrm>
            <a:off x="2093286" y="3033378"/>
            <a:ext cx="5554726" cy="4962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동의 없는 촬영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유포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20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단톡방</a:t>
            </a: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업로드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 하지 않는다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D42E3D-127E-4E4F-B05A-987E781F6F28}"/>
              </a:ext>
            </a:extLst>
          </p:cNvPr>
          <p:cNvSpPr txBox="1"/>
          <p:nvPr/>
        </p:nvSpPr>
        <p:spPr>
          <a:xfrm>
            <a:off x="2093286" y="3568336"/>
            <a:ext cx="5211683" cy="4962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성폭력을 장난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놀이라고 생각하지 않는다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49D373-A3EB-41E3-8492-93EAFE500FAB}"/>
              </a:ext>
            </a:extLst>
          </p:cNvPr>
          <p:cNvSpPr txBox="1"/>
          <p:nvPr/>
        </p:nvSpPr>
        <p:spPr>
          <a:xfrm>
            <a:off x="2093286" y="4115120"/>
            <a:ext cx="5327099" cy="4962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불법 촬영 사진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영상은 절대 다운로드 하지 않는다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A3AEBC-1899-4A14-8610-ABB94CB9C89D}"/>
              </a:ext>
            </a:extLst>
          </p:cNvPr>
          <p:cNvSpPr txBox="1"/>
          <p:nvPr/>
        </p:nvSpPr>
        <p:spPr>
          <a:xfrm>
            <a:off x="2235954" y="4650078"/>
            <a:ext cx="5269391" cy="4962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불법 촬영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동영상을 찍는 친구를 보면 중단시킨다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9436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6F10F6E-9CD2-4305-AA8C-6B568F59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7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35A2319-FE0D-4577-8F1B-BBC271443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85A1AA-5A96-4C40-85C3-34961683A1A9}"/>
              </a:ext>
            </a:extLst>
          </p:cNvPr>
          <p:cNvSpPr txBox="1"/>
          <p:nvPr/>
        </p:nvSpPr>
        <p:spPr>
          <a:xfrm>
            <a:off x="1577633" y="2161450"/>
            <a:ext cx="5988732" cy="138499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4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예방을 위한</a:t>
            </a:r>
          </a:p>
          <a:p>
            <a:pPr algn="ctr"/>
            <a:r>
              <a:rPr lang="ko-KR" altLang="en-US" sz="4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홍보영상 만들기</a:t>
            </a:r>
          </a:p>
        </p:txBody>
      </p:sp>
      <p:sp>
        <p:nvSpPr>
          <p:cNvPr id="10" name="슬라이드 번호 개체 틀 1">
            <a:extLst>
              <a:ext uri="{FF2B5EF4-FFF2-40B4-BE49-F238E27FC236}">
                <a16:creationId xmlns:a16="http://schemas.microsoft.com/office/drawing/2014/main" id="{2F2CD7E7-97EB-41EE-A521-60E209256A09}"/>
              </a:ext>
            </a:extLst>
          </p:cNvPr>
          <p:cNvSpPr txBox="1">
            <a:spLocks/>
          </p:cNvSpPr>
          <p:nvPr/>
        </p:nvSpPr>
        <p:spPr>
          <a:xfrm>
            <a:off x="6613418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C77EB-9EBE-48E7-9A58-6125A458D1D7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717C55-4C8B-4F42-934F-AB27D0C2900E}"/>
              </a:ext>
            </a:extLst>
          </p:cNvPr>
          <p:cNvSpPr txBox="1"/>
          <p:nvPr/>
        </p:nvSpPr>
        <p:spPr>
          <a:xfrm>
            <a:off x="1577633" y="3659831"/>
            <a:ext cx="5988732" cy="9233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ko-KR" sz="5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5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사전 준비 </a:t>
            </a:r>
            <a:r>
              <a:rPr lang="en-US" altLang="ko-KR" sz="5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endParaRPr lang="ko-KR" altLang="en-US" sz="54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6D8BE2C-6656-41BC-895A-A20CF2833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40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6F10F6E-9CD2-4305-AA8C-6B568F59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10" name="슬라이드 번호 개체 틀 1">
            <a:extLst>
              <a:ext uri="{FF2B5EF4-FFF2-40B4-BE49-F238E27FC236}">
                <a16:creationId xmlns:a16="http://schemas.microsoft.com/office/drawing/2014/main" id="{2F2CD7E7-97EB-41EE-A521-60E209256A09}"/>
              </a:ext>
            </a:extLst>
          </p:cNvPr>
          <p:cNvSpPr txBox="1">
            <a:spLocks/>
          </p:cNvSpPr>
          <p:nvPr/>
        </p:nvSpPr>
        <p:spPr>
          <a:xfrm>
            <a:off x="6613418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C77EB-9EBE-48E7-9A58-6125A458D1D7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30D97F-B4AE-4DF5-866E-660BFA1B5068}"/>
              </a:ext>
            </a:extLst>
          </p:cNvPr>
          <p:cNvSpPr txBox="1"/>
          <p:nvPr/>
        </p:nvSpPr>
        <p:spPr>
          <a:xfrm>
            <a:off x="1509592" y="379867"/>
            <a:ext cx="4963218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예방을 위한 홍보영상 만들기 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사전 준비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7964750-D63B-4D1C-993C-80CAD4832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29" y="1428330"/>
            <a:ext cx="1792228" cy="84429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DB4CB80-8F9C-435A-90EC-14731BF85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6" y="2554008"/>
            <a:ext cx="2941326" cy="81991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8204F92-0AF9-4D07-92B3-0AC7A686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150" y="2687223"/>
            <a:ext cx="640081" cy="47853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4D4DF16-52CD-4D84-835D-DB0513F65D14}"/>
              </a:ext>
            </a:extLst>
          </p:cNvPr>
          <p:cNvSpPr txBox="1"/>
          <p:nvPr/>
        </p:nvSpPr>
        <p:spPr>
          <a:xfrm>
            <a:off x="1586893" y="1399334"/>
            <a:ext cx="853118" cy="50398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단계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08D43D-53D8-4E1B-A833-8951231D1EF6}"/>
              </a:ext>
            </a:extLst>
          </p:cNvPr>
          <p:cNvSpPr txBox="1"/>
          <p:nvPr/>
        </p:nvSpPr>
        <p:spPr>
          <a:xfrm>
            <a:off x="2615857" y="1412836"/>
            <a:ext cx="5341527" cy="5283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8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전시차시</a:t>
            </a:r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복습 </a:t>
            </a:r>
            <a:r>
              <a:rPr lang="en-US" altLang="ko-KR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lang="ko-KR" altLang="en-US" sz="28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성폭력이란</a:t>
            </a:r>
            <a:r>
              <a:rPr lang="en-US" altLang="ko-KR" sz="28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8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42D5B6-A23A-4118-97A3-4D073DA16A5B}"/>
              </a:ext>
            </a:extLst>
          </p:cNvPr>
          <p:cNvSpPr txBox="1"/>
          <p:nvPr/>
        </p:nvSpPr>
        <p:spPr>
          <a:xfrm>
            <a:off x="657723" y="2743413"/>
            <a:ext cx="2900153" cy="5655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38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</a:t>
            </a:r>
            <a:endParaRPr lang="ko-KR" altLang="en-US" sz="38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B69A3C6-8647-4B8E-91AD-9A5F95715266}"/>
              </a:ext>
            </a:extLst>
          </p:cNvPr>
          <p:cNvSpPr txBox="1"/>
          <p:nvPr/>
        </p:nvSpPr>
        <p:spPr>
          <a:xfrm>
            <a:off x="3599049" y="2743413"/>
            <a:ext cx="1378904" cy="5655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3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이란</a:t>
            </a:r>
            <a:r>
              <a:rPr lang="en-US" altLang="ko-KR" sz="3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38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ED55A61-2850-4539-AFEE-C9855A5A7612}"/>
              </a:ext>
            </a:extLst>
          </p:cNvPr>
          <p:cNvSpPr txBox="1"/>
          <p:nvPr/>
        </p:nvSpPr>
        <p:spPr>
          <a:xfrm>
            <a:off x="5600284" y="2554696"/>
            <a:ext cx="3070071" cy="72968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600"/>
              </a:lnSpc>
            </a:pP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공간을 배경으로 상대방의 의사에</a:t>
            </a:r>
          </a:p>
          <a:p>
            <a:pPr>
              <a:lnSpc>
                <a:spcPts val="2600"/>
              </a:lnSpc>
            </a:pP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반하여 이루어지는 성적인 말과 행동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44B94D7A-A12E-40E4-BB50-FC7408F14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8" y="3950635"/>
            <a:ext cx="8031496" cy="1456947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8BBB6ACF-197C-4747-8445-29873C4B87C1}"/>
              </a:ext>
            </a:extLst>
          </p:cNvPr>
          <p:cNvSpPr/>
          <p:nvPr/>
        </p:nvSpPr>
        <p:spPr>
          <a:xfrm>
            <a:off x="1071011" y="4248221"/>
            <a:ext cx="228220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500" b="1" dirty="0">
                <a:solidFill>
                  <a:schemeClr val="bg1"/>
                </a:solidFill>
                <a:latin typeface="+mj-ea"/>
                <a:ea typeface="+mj-ea"/>
              </a:rPr>
              <a:t>법에는 뭐라고</a:t>
            </a:r>
            <a:endParaRPr lang="ko-KR" altLang="en-US" sz="25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ko-KR" altLang="en-US" sz="2500" b="1" dirty="0">
                <a:solidFill>
                  <a:schemeClr val="bg1"/>
                </a:solidFill>
                <a:latin typeface="+mj-ea"/>
                <a:ea typeface="+mj-ea"/>
              </a:rPr>
              <a:t>쓰여 있을까요</a:t>
            </a:r>
            <a:r>
              <a:rPr lang="en-US" altLang="ko-KR" sz="2500" b="1" dirty="0">
                <a:solidFill>
                  <a:schemeClr val="bg1"/>
                </a:solidFill>
                <a:latin typeface="+mj-ea"/>
                <a:ea typeface="+mj-ea"/>
              </a:rPr>
              <a:t>?</a:t>
            </a:r>
            <a:endParaRPr lang="ko-KR" altLang="en-US" sz="25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8FE97CCB-6BD0-49DA-95E3-FEF3E1C9AEE2}"/>
              </a:ext>
            </a:extLst>
          </p:cNvPr>
          <p:cNvSpPr/>
          <p:nvPr/>
        </p:nvSpPr>
        <p:spPr>
          <a:xfrm>
            <a:off x="4219524" y="4141110"/>
            <a:ext cx="4488010" cy="1034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피해자의 명시적</a:t>
            </a:r>
            <a:r>
              <a:rPr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묵시적 의사에 반하여</a:t>
            </a:r>
          </a:p>
          <a:p>
            <a:pPr>
              <a:lnSpc>
                <a:spcPct val="150000"/>
              </a:lnSpc>
            </a:pPr>
            <a:r>
              <a:rPr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피해자의 사생활이 담긴 정보</a:t>
            </a:r>
            <a:r>
              <a:rPr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영상 등을 제작</a:t>
            </a:r>
            <a:r>
              <a:rPr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유포하여</a:t>
            </a:r>
            <a:r>
              <a:rPr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피해자의 성적 자기 결정권을 침해하는 범죄</a:t>
            </a:r>
            <a:endParaRPr lang="ko-KR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07956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6F10F6E-9CD2-4305-AA8C-6B568F59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10" name="슬라이드 번호 개체 틀 1">
            <a:extLst>
              <a:ext uri="{FF2B5EF4-FFF2-40B4-BE49-F238E27FC236}">
                <a16:creationId xmlns:a16="http://schemas.microsoft.com/office/drawing/2014/main" id="{2F2CD7E7-97EB-41EE-A521-60E209256A09}"/>
              </a:ext>
            </a:extLst>
          </p:cNvPr>
          <p:cNvSpPr txBox="1">
            <a:spLocks/>
          </p:cNvSpPr>
          <p:nvPr/>
        </p:nvSpPr>
        <p:spPr>
          <a:xfrm>
            <a:off x="6613418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C77EB-9EBE-48E7-9A58-6125A458D1D7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30D97F-B4AE-4DF5-866E-660BFA1B5068}"/>
              </a:ext>
            </a:extLst>
          </p:cNvPr>
          <p:cNvSpPr txBox="1"/>
          <p:nvPr/>
        </p:nvSpPr>
        <p:spPr>
          <a:xfrm>
            <a:off x="1509592" y="379867"/>
            <a:ext cx="4963218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예방을 위한 홍보영상 만들기 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사전 준비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490CE8C-4942-41C8-AF74-2FC353C37C3D}"/>
              </a:ext>
            </a:extLst>
          </p:cNvPr>
          <p:cNvSpPr/>
          <p:nvPr/>
        </p:nvSpPr>
        <p:spPr>
          <a:xfrm>
            <a:off x="3648547" y="6122368"/>
            <a:ext cx="5108909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성범죄 예방하는 슬기로운 학교생활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여성가족부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한국여성인권진흥원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9D46E57F-2CF5-4F94-8280-4454781EACCB}"/>
              </a:ext>
            </a:extLst>
          </p:cNvPr>
          <p:cNvGrpSpPr/>
          <p:nvPr/>
        </p:nvGrpSpPr>
        <p:grpSpPr>
          <a:xfrm>
            <a:off x="1016293" y="2381270"/>
            <a:ext cx="3294208" cy="3402816"/>
            <a:chOff x="1016293" y="2381270"/>
            <a:chExt cx="3294208" cy="340281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10663A-18AB-4998-8DBF-797C1A18E7DD}"/>
                </a:ext>
              </a:extLst>
            </p:cNvPr>
            <p:cNvSpPr txBox="1"/>
            <p:nvPr/>
          </p:nvSpPr>
          <p:spPr>
            <a:xfrm>
              <a:off x="1016293" y="2381270"/>
              <a:ext cx="2879314" cy="10861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ko-KR" altLang="en-US" sz="2000" b="1" dirty="0">
                  <a:solidFill>
                    <a:srgbClr val="3F3C38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친구가</a:t>
              </a:r>
            </a:p>
            <a:p>
              <a:pPr>
                <a:lnSpc>
                  <a:spcPts val="2600"/>
                </a:lnSpc>
              </a:pPr>
              <a:r>
                <a:rPr lang="ko-KR" altLang="en-US" sz="2000" b="1" dirty="0">
                  <a:solidFill>
                    <a:srgbClr val="3F3C38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성범죄 피해자인 걸</a:t>
              </a:r>
            </a:p>
            <a:p>
              <a:pPr>
                <a:lnSpc>
                  <a:spcPts val="2600"/>
                </a:lnSpc>
              </a:pPr>
              <a:r>
                <a:rPr lang="ko-KR" altLang="en-US" sz="2000" b="1" dirty="0">
                  <a:solidFill>
                    <a:srgbClr val="3F3C38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알았다면</a:t>
              </a:r>
              <a:r>
                <a:rPr lang="en-US" altLang="ko-KR" sz="2000" b="1" dirty="0">
                  <a:solidFill>
                    <a:srgbClr val="3F3C38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000" b="1" dirty="0">
                <a:solidFill>
                  <a:srgbClr val="3F3C38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FBB75A-BF9F-4CC7-AA1F-BD513067A56E}"/>
                </a:ext>
              </a:extLst>
            </p:cNvPr>
            <p:cNvSpPr txBox="1"/>
            <p:nvPr/>
          </p:nvSpPr>
          <p:spPr>
            <a:xfrm>
              <a:off x="1016293" y="3716853"/>
              <a:ext cx="2601994" cy="206723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친구의 피해 사실을</a:t>
              </a:r>
            </a:p>
            <a:p>
              <a:pPr>
                <a:lnSpc>
                  <a:spcPts val="2600"/>
                </a:lnSpc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다른 친구들에게 전하지 않아요</a:t>
              </a:r>
              <a:r>
                <a:rPr lang="en-US" altLang="ko-KR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</a:t>
              </a:r>
            </a:p>
            <a:p>
              <a:pPr>
                <a:lnSpc>
                  <a:spcPts val="2600"/>
                </a:lnSpc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친구에게 지원받을 수 있는</a:t>
              </a:r>
            </a:p>
            <a:p>
              <a:pPr>
                <a:lnSpc>
                  <a:spcPts val="2600"/>
                </a:lnSpc>
              </a:pPr>
              <a:r>
                <a:rPr lang="ko-KR" altLang="en-US" sz="1500" b="1" dirty="0">
                  <a:solidFill>
                    <a:srgbClr val="F4568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여성긴급전화 </a:t>
              </a:r>
              <a:r>
                <a:rPr lang="en-US" altLang="ko-KR" sz="1500" b="1" dirty="0">
                  <a:solidFill>
                    <a:srgbClr val="F4568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1366,</a:t>
              </a:r>
            </a:p>
            <a:p>
              <a:pPr>
                <a:lnSpc>
                  <a:spcPts val="2600"/>
                </a:lnSpc>
              </a:pPr>
              <a:r>
                <a:rPr lang="ko-KR" altLang="en-US" sz="1500" b="1" dirty="0" err="1">
                  <a:solidFill>
                    <a:srgbClr val="F4568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디지털성범죄피해자지원센터</a:t>
              </a:r>
              <a:endParaRPr lang="ko-KR" altLang="en-US" sz="1500" b="1" dirty="0">
                <a:solidFill>
                  <a:srgbClr val="F4568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>
                <a:lnSpc>
                  <a:spcPts val="2600"/>
                </a:lnSpc>
              </a:pPr>
              <a:r>
                <a:rPr lang="ko-KR" altLang="en-US" sz="1500" b="1" dirty="0">
                  <a:solidFill>
                    <a:srgbClr val="F4568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정보를 알려줘요</a:t>
              </a:r>
              <a:r>
                <a:rPr lang="en-US" altLang="ko-KR" sz="1500" b="1" dirty="0">
                  <a:solidFill>
                    <a:srgbClr val="F4568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</a:t>
              </a:r>
              <a:endParaRPr lang="ko-KR" altLang="en-US" sz="1500" b="1" dirty="0">
                <a:solidFill>
                  <a:srgbClr val="F4568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A4F37E37-47A8-44AA-8202-91E71ACBED17}"/>
                </a:ext>
              </a:extLst>
            </p:cNvPr>
            <p:cNvCxnSpPr>
              <a:cxnSpLocks/>
            </p:cNvCxnSpPr>
            <p:nvPr/>
          </p:nvCxnSpPr>
          <p:spPr>
            <a:xfrm>
              <a:off x="1095856" y="3576119"/>
              <a:ext cx="2856946" cy="0"/>
            </a:xfrm>
            <a:prstGeom prst="line">
              <a:avLst/>
            </a:prstGeom>
            <a:ln w="28575">
              <a:solidFill>
                <a:srgbClr val="2140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66DF2996-C1C6-4BA6-96B9-0C62321784E8}"/>
                </a:ext>
              </a:extLst>
            </p:cNvPr>
            <p:cNvSpPr/>
            <p:nvPr/>
          </p:nvSpPr>
          <p:spPr>
            <a:xfrm>
              <a:off x="3938254" y="3396434"/>
              <a:ext cx="359370" cy="359370"/>
            </a:xfrm>
            <a:prstGeom prst="ellipse">
              <a:avLst/>
            </a:prstGeom>
            <a:solidFill>
              <a:srgbClr val="2140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CFC6B535-33F4-465B-8FCD-31CC7DD37543}"/>
                </a:ext>
              </a:extLst>
            </p:cNvPr>
            <p:cNvSpPr/>
            <p:nvPr/>
          </p:nvSpPr>
          <p:spPr>
            <a:xfrm>
              <a:off x="3971947" y="3397939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F43545E5-488C-4B19-B667-AFB135E765C0}"/>
              </a:ext>
            </a:extLst>
          </p:cNvPr>
          <p:cNvGrpSpPr/>
          <p:nvPr/>
        </p:nvGrpSpPr>
        <p:grpSpPr>
          <a:xfrm>
            <a:off x="5033153" y="2381270"/>
            <a:ext cx="3296353" cy="3402816"/>
            <a:chOff x="5033153" y="2381270"/>
            <a:chExt cx="3296353" cy="340281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BD70E5-3C8E-497D-A88F-9D577DD119BD}"/>
                </a:ext>
              </a:extLst>
            </p:cNvPr>
            <p:cNvSpPr txBox="1"/>
            <p:nvPr/>
          </p:nvSpPr>
          <p:spPr>
            <a:xfrm>
              <a:off x="5033153" y="2381270"/>
              <a:ext cx="2879314" cy="10861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ko-KR" altLang="en-US" sz="2000" b="1" dirty="0">
                  <a:solidFill>
                    <a:srgbClr val="3F3C38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성범죄 피해에 대해</a:t>
              </a:r>
            </a:p>
            <a:p>
              <a:pPr>
                <a:lnSpc>
                  <a:spcPts val="2600"/>
                </a:lnSpc>
              </a:pPr>
              <a:r>
                <a:rPr lang="ko-KR" altLang="en-US" sz="2000" b="1" dirty="0">
                  <a:solidFill>
                    <a:srgbClr val="3F3C38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자기 때문이라며 자책하는</a:t>
              </a:r>
            </a:p>
            <a:p>
              <a:pPr>
                <a:lnSpc>
                  <a:spcPts val="2600"/>
                </a:lnSpc>
              </a:pPr>
              <a:r>
                <a:rPr lang="ko-KR" altLang="en-US" sz="2000" b="1" dirty="0">
                  <a:solidFill>
                    <a:srgbClr val="3F3C38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친구가 있다면</a:t>
              </a:r>
              <a:r>
                <a:rPr lang="en-US" altLang="ko-KR" sz="2000" b="1" dirty="0">
                  <a:solidFill>
                    <a:srgbClr val="3F3C38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000" b="1" dirty="0">
                <a:solidFill>
                  <a:srgbClr val="3F3C38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318ACC-217E-48ED-8468-0DBD48F516B5}"/>
                </a:ext>
              </a:extLst>
            </p:cNvPr>
            <p:cNvSpPr txBox="1"/>
            <p:nvPr/>
          </p:nvSpPr>
          <p:spPr>
            <a:xfrm>
              <a:off x="5033153" y="3716853"/>
              <a:ext cx="2887329" cy="206723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친구의 잘못이 아니란 걸</a:t>
              </a:r>
            </a:p>
            <a:p>
              <a:pPr>
                <a:lnSpc>
                  <a:spcPts val="2600"/>
                </a:lnSpc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꼭 알려주세요</a:t>
              </a:r>
              <a:r>
                <a:rPr lang="en-US" altLang="ko-KR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</a:t>
              </a:r>
            </a:p>
            <a:p>
              <a:pPr>
                <a:lnSpc>
                  <a:spcPts val="2600"/>
                </a:lnSpc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성범죄는 누구에게나</a:t>
              </a:r>
            </a:p>
            <a:p>
              <a:pPr>
                <a:lnSpc>
                  <a:spcPts val="2600"/>
                </a:lnSpc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일어날 수 있는 일이며</a:t>
              </a:r>
              <a:r>
                <a:rPr lang="en-US" altLang="ko-KR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</a:t>
              </a:r>
            </a:p>
            <a:p>
              <a:pPr>
                <a:lnSpc>
                  <a:spcPts val="2600"/>
                </a:lnSpc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어떤 경우에도 가해자의 잘못이라고</a:t>
              </a:r>
            </a:p>
            <a:p>
              <a:pPr>
                <a:lnSpc>
                  <a:spcPts val="2600"/>
                </a:lnSpc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말해주세요</a:t>
              </a:r>
              <a:r>
                <a:rPr lang="en-US" altLang="ko-KR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</a:t>
              </a:r>
              <a:endParaRPr lang="ko-KR" altLang="en-US" sz="1500" dirty="0">
                <a:solidFill>
                  <a:srgbClr val="F4568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3B52D6B3-4613-4166-8F4B-CA79DB4781D0}"/>
                </a:ext>
              </a:extLst>
            </p:cNvPr>
            <p:cNvCxnSpPr>
              <a:cxnSpLocks/>
            </p:cNvCxnSpPr>
            <p:nvPr/>
          </p:nvCxnSpPr>
          <p:spPr>
            <a:xfrm>
              <a:off x="5114861" y="3576119"/>
              <a:ext cx="2856946" cy="0"/>
            </a:xfrm>
            <a:prstGeom prst="line">
              <a:avLst/>
            </a:prstGeom>
            <a:ln w="28575">
              <a:solidFill>
                <a:srgbClr val="2140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BA9AF8F6-97A3-499E-9BB7-CF28F6CAD961}"/>
                </a:ext>
              </a:extLst>
            </p:cNvPr>
            <p:cNvSpPr/>
            <p:nvPr/>
          </p:nvSpPr>
          <p:spPr>
            <a:xfrm>
              <a:off x="7957259" y="3396434"/>
              <a:ext cx="359370" cy="359370"/>
            </a:xfrm>
            <a:prstGeom prst="ellipse">
              <a:avLst/>
            </a:prstGeom>
            <a:solidFill>
              <a:srgbClr val="2140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9486EB36-4B21-4740-A02F-A7475F781988}"/>
                </a:ext>
              </a:extLst>
            </p:cNvPr>
            <p:cNvSpPr/>
            <p:nvPr/>
          </p:nvSpPr>
          <p:spPr>
            <a:xfrm>
              <a:off x="7990952" y="3397939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45B851CD-7735-4BCE-A360-F21398B3A112}"/>
              </a:ext>
            </a:extLst>
          </p:cNvPr>
          <p:cNvGrpSpPr/>
          <p:nvPr/>
        </p:nvGrpSpPr>
        <p:grpSpPr>
          <a:xfrm>
            <a:off x="1122088" y="1347971"/>
            <a:ext cx="6078020" cy="661248"/>
            <a:chOff x="1122088" y="1347971"/>
            <a:chExt cx="6078020" cy="661248"/>
          </a:xfrm>
        </p:grpSpPr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D01E133B-149D-49E3-86D0-8CD87B10BFCB}"/>
                </a:ext>
              </a:extLst>
            </p:cNvPr>
            <p:cNvSpPr/>
            <p:nvPr/>
          </p:nvSpPr>
          <p:spPr>
            <a:xfrm>
              <a:off x="1299889" y="1348973"/>
              <a:ext cx="5900219" cy="660246"/>
            </a:xfrm>
            <a:custGeom>
              <a:avLst/>
              <a:gdLst>
                <a:gd name="connsiteX0" fmla="*/ 0 w 5900219"/>
                <a:gd name="connsiteY0" fmla="*/ 0 h 660246"/>
                <a:gd name="connsiteX1" fmla="*/ 5582476 w 5900219"/>
                <a:gd name="connsiteY1" fmla="*/ 0 h 660246"/>
                <a:gd name="connsiteX2" fmla="*/ 5900219 w 5900219"/>
                <a:gd name="connsiteY2" fmla="*/ 317743 h 660246"/>
                <a:gd name="connsiteX3" fmla="*/ 5900219 w 5900219"/>
                <a:gd name="connsiteY3" fmla="*/ 342503 h 660246"/>
                <a:gd name="connsiteX4" fmla="*/ 5582476 w 5900219"/>
                <a:gd name="connsiteY4" fmla="*/ 660246 h 660246"/>
                <a:gd name="connsiteX5" fmla="*/ 0 w 5900219"/>
                <a:gd name="connsiteY5" fmla="*/ 660246 h 66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00219" h="660246">
                  <a:moveTo>
                    <a:pt x="0" y="0"/>
                  </a:moveTo>
                  <a:lnTo>
                    <a:pt x="5582476" y="0"/>
                  </a:lnTo>
                  <a:cubicBezTo>
                    <a:pt x="5757961" y="0"/>
                    <a:pt x="5900219" y="142258"/>
                    <a:pt x="5900219" y="317743"/>
                  </a:cubicBezTo>
                  <a:lnTo>
                    <a:pt x="5900219" y="342503"/>
                  </a:lnTo>
                  <a:cubicBezTo>
                    <a:pt x="5900219" y="517988"/>
                    <a:pt x="5757961" y="660246"/>
                    <a:pt x="5582476" y="660246"/>
                  </a:cubicBezTo>
                  <a:lnTo>
                    <a:pt x="0" y="66024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B917F1-3C03-4BEB-A0A2-F211AC4C09E8}"/>
                </a:ext>
              </a:extLst>
            </p:cNvPr>
            <p:cNvSpPr txBox="1"/>
            <p:nvPr/>
          </p:nvSpPr>
          <p:spPr>
            <a:xfrm>
              <a:off x="1484217" y="1412836"/>
              <a:ext cx="5341527" cy="52835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400"/>
                </a:lnSpc>
              </a:pPr>
              <a:r>
                <a:rPr lang="ko-KR" altLang="en-US" sz="2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내 친구가 디지털 성범죄 피해자라면</a:t>
              </a:r>
              <a:endParaRPr lang="ko-KR" altLang="en-US" sz="28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65934B21-A959-408F-B64F-D22DC8BA1A2A}"/>
                </a:ext>
              </a:extLst>
            </p:cNvPr>
            <p:cNvSpPr/>
            <p:nvPr/>
          </p:nvSpPr>
          <p:spPr>
            <a:xfrm>
              <a:off x="1122088" y="1347971"/>
              <a:ext cx="184328" cy="660245"/>
            </a:xfrm>
            <a:prstGeom prst="rect">
              <a:avLst/>
            </a:prstGeom>
            <a:solidFill>
              <a:srgbClr val="2140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1564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나눔바른고딕">
      <a:majorFont>
        <a:latin typeface="Calibri Light"/>
        <a:ea typeface="나눔바른고딕"/>
        <a:cs typeface=""/>
      </a:majorFont>
      <a:minorFont>
        <a:latin typeface="Calibri"/>
        <a:ea typeface="나눔바른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1106</TotalTime>
  <Words>2187</Words>
  <Application>Microsoft Office PowerPoint</Application>
  <PresentationFormat>화면 슬라이드 쇼(4:3)</PresentationFormat>
  <Paragraphs>300</Paragraphs>
  <Slides>21</Slides>
  <Notes>21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8" baseType="lpstr">
      <vt:lpstr>나눔바른고딕</vt:lpstr>
      <vt:lpstr>Wingdings</vt:lpstr>
      <vt:lpstr>나눔바른고딕OTF Light</vt:lpstr>
      <vt:lpstr>Arial</vt:lpstr>
      <vt:lpstr>Calibri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indnp</dc:creator>
  <cp:lastModifiedBy>USER</cp:lastModifiedBy>
  <cp:revision>134</cp:revision>
  <dcterms:created xsi:type="dcterms:W3CDTF">2020-12-16T02:26:52Z</dcterms:created>
  <dcterms:modified xsi:type="dcterms:W3CDTF">2022-05-17T08:28:50Z</dcterms:modified>
</cp:coreProperties>
</file>